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77" r:id="rId2"/>
    <p:sldId id="278" r:id="rId3"/>
    <p:sldId id="285" r:id="rId4"/>
    <p:sldId id="280" r:id="rId5"/>
    <p:sldId id="287" r:id="rId6"/>
    <p:sldId id="282" r:id="rId7"/>
    <p:sldId id="288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CC"/>
    <a:srgbClr val="339933"/>
    <a:srgbClr val="CC9900"/>
    <a:srgbClr val="FFFFFF"/>
    <a:srgbClr val="0000FF"/>
    <a:srgbClr val="CC0000"/>
    <a:srgbClr val="00FFFF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/>
            </a:p>
          </p:txBody>
        </p:sp>
      </p:grp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0" y="-76200"/>
            <a:ext cx="9144000" cy="129540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Freeform 15"/>
          <p:cNvSpPr>
            <a:spLocks/>
          </p:cNvSpPr>
          <p:nvPr/>
        </p:nvSpPr>
        <p:spPr bwMode="auto">
          <a:xfrm>
            <a:off x="0" y="914400"/>
            <a:ext cx="9144000" cy="538163"/>
          </a:xfrm>
          <a:custGeom>
            <a:avLst/>
            <a:gdLst>
              <a:gd name="T0" fmla="*/ 0 w 5760"/>
              <a:gd name="T1" fmla="*/ 0 h 432"/>
              <a:gd name="T2" fmla="*/ 1344 w 5760"/>
              <a:gd name="T3" fmla="*/ 0 h 432"/>
              <a:gd name="T4" fmla="*/ 1488 w 5760"/>
              <a:gd name="T5" fmla="*/ 144 h 432"/>
              <a:gd name="T6" fmla="*/ 5760 w 5760"/>
              <a:gd name="T7" fmla="*/ 144 h 432"/>
              <a:gd name="T8" fmla="*/ 5760 w 5760"/>
              <a:gd name="T9" fmla="*/ 432 h 432"/>
              <a:gd name="T10" fmla="*/ 0 w 5760"/>
              <a:gd name="T11" fmla="*/ 432 h 432"/>
              <a:gd name="T12" fmla="*/ 0 w 5760"/>
              <a:gd name="T13" fmla="*/ 0 h 4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760" h="432">
                <a:moveTo>
                  <a:pt x="0" y="0"/>
                </a:moveTo>
                <a:lnTo>
                  <a:pt x="1344" y="0"/>
                </a:lnTo>
                <a:lnTo>
                  <a:pt x="1488" y="144"/>
                </a:lnTo>
                <a:lnTo>
                  <a:pt x="5760" y="144"/>
                </a:lnTo>
                <a:lnTo>
                  <a:pt x="5760" y="432"/>
                </a:lnTo>
                <a:lnTo>
                  <a:pt x="0" y="43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Freeform 16"/>
          <p:cNvSpPr>
            <a:spLocks/>
          </p:cNvSpPr>
          <p:nvPr/>
        </p:nvSpPr>
        <p:spPr bwMode="auto">
          <a:xfrm>
            <a:off x="0" y="838200"/>
            <a:ext cx="9144000" cy="533400"/>
          </a:xfrm>
          <a:custGeom>
            <a:avLst/>
            <a:gdLst>
              <a:gd name="T0" fmla="*/ 0 w 5760"/>
              <a:gd name="T1" fmla="*/ 0 h 432"/>
              <a:gd name="T2" fmla="*/ 1344 w 5760"/>
              <a:gd name="T3" fmla="*/ 0 h 432"/>
              <a:gd name="T4" fmla="*/ 1488 w 5760"/>
              <a:gd name="T5" fmla="*/ 144 h 432"/>
              <a:gd name="T6" fmla="*/ 5760 w 5760"/>
              <a:gd name="T7" fmla="*/ 144 h 432"/>
              <a:gd name="T8" fmla="*/ 5760 w 5760"/>
              <a:gd name="T9" fmla="*/ 432 h 432"/>
              <a:gd name="T10" fmla="*/ 0 w 5760"/>
              <a:gd name="T11" fmla="*/ 432 h 432"/>
              <a:gd name="T12" fmla="*/ 0 w 5760"/>
              <a:gd name="T13" fmla="*/ 0 h 4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760" h="432">
                <a:moveTo>
                  <a:pt x="0" y="0"/>
                </a:moveTo>
                <a:lnTo>
                  <a:pt x="1344" y="0"/>
                </a:lnTo>
                <a:lnTo>
                  <a:pt x="1488" y="144"/>
                </a:lnTo>
                <a:lnTo>
                  <a:pt x="5760" y="144"/>
                </a:lnTo>
                <a:lnTo>
                  <a:pt x="5760" y="432"/>
                </a:lnTo>
                <a:lnTo>
                  <a:pt x="0" y="432"/>
                </a:lnTo>
                <a:lnTo>
                  <a:pt x="0" y="0"/>
                </a:lnTo>
                <a:close/>
              </a:path>
            </a:pathLst>
          </a:custGeom>
          <a:solidFill>
            <a:srgbClr val="9933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057400" y="3505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F02D1-F086-413B-9D95-441A061846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A02E6-634F-4BF3-B484-B2F47A85E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65687-B62B-4B5F-8159-7BCF1EB53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55DD9-13E3-4FB6-A6D0-2BBAA6A20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B280E-D22C-4AF6-B2A0-5F742A6335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2C64F-9797-49A7-996D-3E9F3281EF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9A9CB-E129-4FC3-ADC3-9D02625E5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1792C-D248-41F3-8C21-7C9933B93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E1B23-22A7-4EA5-9ED0-16B944624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54337-6376-4DFE-8EFF-50B737908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60E9D-FEB9-403B-8D95-8A113107FE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4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1035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1036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1037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1038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/>
            </a:p>
          </p:txBody>
        </p:sp>
      </p:grpSp>
      <p:sp>
        <p:nvSpPr>
          <p:cNvPr id="922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pPr>
              <a:defRPr/>
            </a:pPr>
            <a:fld id="{BAA92037-1F3B-48F1-BB6E-0F5E22CB1E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13"/>
          <p:cNvSpPr>
            <a:spLocks noChangeArrowheads="1"/>
          </p:cNvSpPr>
          <p:nvPr/>
        </p:nvSpPr>
        <p:spPr bwMode="auto">
          <a:xfrm>
            <a:off x="0" y="-76200"/>
            <a:ext cx="9144000" cy="129540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2" name="Freeform 14"/>
          <p:cNvSpPr>
            <a:spLocks/>
          </p:cNvSpPr>
          <p:nvPr/>
        </p:nvSpPr>
        <p:spPr bwMode="auto">
          <a:xfrm>
            <a:off x="0" y="914400"/>
            <a:ext cx="9144000" cy="538163"/>
          </a:xfrm>
          <a:custGeom>
            <a:avLst/>
            <a:gdLst>
              <a:gd name="T0" fmla="*/ 0 w 5760"/>
              <a:gd name="T1" fmla="*/ 0 h 432"/>
              <a:gd name="T2" fmla="*/ 1344 w 5760"/>
              <a:gd name="T3" fmla="*/ 0 h 432"/>
              <a:gd name="T4" fmla="*/ 1488 w 5760"/>
              <a:gd name="T5" fmla="*/ 144 h 432"/>
              <a:gd name="T6" fmla="*/ 5760 w 5760"/>
              <a:gd name="T7" fmla="*/ 144 h 432"/>
              <a:gd name="T8" fmla="*/ 5760 w 5760"/>
              <a:gd name="T9" fmla="*/ 432 h 432"/>
              <a:gd name="T10" fmla="*/ 0 w 5760"/>
              <a:gd name="T11" fmla="*/ 432 h 432"/>
              <a:gd name="T12" fmla="*/ 0 w 5760"/>
              <a:gd name="T13" fmla="*/ 0 h 4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760" h="432">
                <a:moveTo>
                  <a:pt x="0" y="0"/>
                </a:moveTo>
                <a:lnTo>
                  <a:pt x="1344" y="0"/>
                </a:lnTo>
                <a:lnTo>
                  <a:pt x="1488" y="144"/>
                </a:lnTo>
                <a:lnTo>
                  <a:pt x="5760" y="144"/>
                </a:lnTo>
                <a:lnTo>
                  <a:pt x="5760" y="432"/>
                </a:lnTo>
                <a:lnTo>
                  <a:pt x="0" y="43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3" name="Freeform 15"/>
          <p:cNvSpPr>
            <a:spLocks/>
          </p:cNvSpPr>
          <p:nvPr/>
        </p:nvSpPr>
        <p:spPr bwMode="auto">
          <a:xfrm>
            <a:off x="0" y="838200"/>
            <a:ext cx="9144000" cy="533400"/>
          </a:xfrm>
          <a:custGeom>
            <a:avLst/>
            <a:gdLst>
              <a:gd name="T0" fmla="*/ 0 w 5760"/>
              <a:gd name="T1" fmla="*/ 0 h 432"/>
              <a:gd name="T2" fmla="*/ 1344 w 5760"/>
              <a:gd name="T3" fmla="*/ 0 h 432"/>
              <a:gd name="T4" fmla="*/ 1488 w 5760"/>
              <a:gd name="T5" fmla="*/ 144 h 432"/>
              <a:gd name="T6" fmla="*/ 5760 w 5760"/>
              <a:gd name="T7" fmla="*/ 144 h 432"/>
              <a:gd name="T8" fmla="*/ 5760 w 5760"/>
              <a:gd name="T9" fmla="*/ 432 h 432"/>
              <a:gd name="T10" fmla="*/ 0 w 5760"/>
              <a:gd name="T11" fmla="*/ 432 h 432"/>
              <a:gd name="T12" fmla="*/ 0 w 5760"/>
              <a:gd name="T13" fmla="*/ 0 h 4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760" h="432">
                <a:moveTo>
                  <a:pt x="0" y="0"/>
                </a:moveTo>
                <a:lnTo>
                  <a:pt x="1344" y="0"/>
                </a:lnTo>
                <a:lnTo>
                  <a:pt x="1488" y="144"/>
                </a:lnTo>
                <a:lnTo>
                  <a:pt x="5760" y="144"/>
                </a:lnTo>
                <a:lnTo>
                  <a:pt x="5760" y="432"/>
                </a:lnTo>
                <a:lnTo>
                  <a:pt x="0" y="432"/>
                </a:lnTo>
                <a:lnTo>
                  <a:pt x="0" y="0"/>
                </a:lnTo>
                <a:close/>
              </a:path>
            </a:pathLst>
          </a:custGeom>
          <a:solidFill>
            <a:srgbClr val="9933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" Target="slide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slide" Target="slide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2514600" y="1371600"/>
            <a:ext cx="0" cy="2514600"/>
          </a:xfrm>
          <a:prstGeom prst="line">
            <a:avLst/>
          </a:prstGeom>
          <a:noFill/>
          <a:ln w="12700" cap="rnd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5123" name="Picture 3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1906" y="5807869"/>
            <a:ext cx="966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1371600"/>
            <a:ext cx="1676400" cy="5486400"/>
          </a:xfrm>
          <a:prstGeom prst="rect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2700000" scaled="1"/>
          </a:gra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pic>
        <p:nvPicPr>
          <p:cNvPr id="5125" name="Picture 5" descr="Logo-BG&amp;DD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381000"/>
            <a:ext cx="6096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Rectangle 8"/>
          <p:cNvSpPr>
            <a:spLocks noChangeArrowheads="1"/>
          </p:cNvSpPr>
          <p:nvPr/>
        </p:nvSpPr>
        <p:spPr bwMode="auto">
          <a:xfrm>
            <a:off x="1676400" y="1371600"/>
            <a:ext cx="7467600" cy="54864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5127" name="WordArt 15"/>
          <p:cNvSpPr>
            <a:spLocks noChangeArrowheads="1" noChangeShapeType="1" noTextEdit="1"/>
          </p:cNvSpPr>
          <p:nvPr/>
        </p:nvSpPr>
        <p:spPr bwMode="auto">
          <a:xfrm>
            <a:off x="2286000" y="609600"/>
            <a:ext cx="1295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66CC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Toán:</a:t>
            </a:r>
          </a:p>
        </p:txBody>
      </p:sp>
      <p:sp>
        <p:nvSpPr>
          <p:cNvPr id="5128" name="Text Box 17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-76200" y="17668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990000"/>
                </a:solidFill>
                <a:latin typeface="Arial" charset="0"/>
              </a:rPr>
              <a:t>Kiểm tra bài cũ</a:t>
            </a:r>
          </a:p>
        </p:txBody>
      </p:sp>
      <p:sp>
        <p:nvSpPr>
          <p:cNvPr id="5129" name="Text Box 18"/>
          <p:cNvSpPr txBox="1">
            <a:spLocks noChangeArrowheads="1"/>
          </p:cNvSpPr>
          <p:nvPr/>
        </p:nvSpPr>
        <p:spPr bwMode="auto">
          <a:xfrm>
            <a:off x="1981200" y="1905000"/>
            <a:ext cx="640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35863" name="Text Box 23"/>
          <p:cNvSpPr txBox="1">
            <a:spLocks noChangeArrowheads="1"/>
          </p:cNvSpPr>
          <p:nvPr/>
        </p:nvSpPr>
        <p:spPr bwMode="auto">
          <a:xfrm>
            <a:off x="2362200" y="1981200"/>
            <a:ext cx="6324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6600"/>
                </a:solidFill>
                <a:latin typeface="Arial" charset="0"/>
              </a:rPr>
              <a:t>Kiểm tra bài cũ: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99"/>
                </a:solidFill>
                <a:latin typeface="Arial" charset="0"/>
              </a:rPr>
              <a:t>Tính: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99"/>
                </a:solidFill>
                <a:latin typeface="Arial" charset="0"/>
              </a:rPr>
              <a:t>2       4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99"/>
                </a:solidFill>
                <a:latin typeface="Arial" charset="0"/>
              </a:rPr>
              <a:t>6       5</a:t>
            </a:r>
          </a:p>
        </p:txBody>
      </p:sp>
      <p:sp>
        <p:nvSpPr>
          <p:cNvPr id="35864" name="Line 24"/>
          <p:cNvSpPr>
            <a:spLocks noChangeShapeType="1"/>
          </p:cNvSpPr>
          <p:nvPr/>
        </p:nvSpPr>
        <p:spPr bwMode="auto">
          <a:xfrm>
            <a:off x="2438400" y="3429000"/>
            <a:ext cx="228600" cy="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65" name="Line 25"/>
          <p:cNvSpPr>
            <a:spLocks noChangeShapeType="1"/>
          </p:cNvSpPr>
          <p:nvPr/>
        </p:nvSpPr>
        <p:spPr bwMode="auto">
          <a:xfrm>
            <a:off x="2971800" y="3429000"/>
            <a:ext cx="228600" cy="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71" name="Text Box 31"/>
          <p:cNvSpPr txBox="1">
            <a:spLocks noChangeArrowheads="1"/>
          </p:cNvSpPr>
          <p:nvPr/>
        </p:nvSpPr>
        <p:spPr bwMode="auto">
          <a:xfrm>
            <a:off x="2667000" y="32004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99"/>
                </a:solidFill>
                <a:latin typeface="Arial" charset="0"/>
              </a:rPr>
              <a:t>+</a:t>
            </a:r>
          </a:p>
        </p:txBody>
      </p:sp>
      <p:sp>
        <p:nvSpPr>
          <p:cNvPr id="35872" name="Text Box 32"/>
          <p:cNvSpPr txBox="1">
            <a:spLocks noChangeArrowheads="1"/>
          </p:cNvSpPr>
          <p:nvPr/>
        </p:nvSpPr>
        <p:spPr bwMode="auto">
          <a:xfrm>
            <a:off x="3276600" y="32004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99"/>
                </a:solidFill>
                <a:latin typeface="Arial" charset="0"/>
              </a:rPr>
              <a:t>=</a:t>
            </a:r>
          </a:p>
        </p:txBody>
      </p:sp>
      <p:sp>
        <p:nvSpPr>
          <p:cNvPr id="35878" name="Text Box 38"/>
          <p:cNvSpPr txBox="1">
            <a:spLocks noChangeArrowheads="1"/>
          </p:cNvSpPr>
          <p:nvPr/>
        </p:nvSpPr>
        <p:spPr bwMode="auto">
          <a:xfrm>
            <a:off x="3581400" y="2971800"/>
            <a:ext cx="9144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99"/>
                </a:solidFill>
                <a:latin typeface="Arial" charset="0"/>
              </a:rPr>
              <a:t>34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99"/>
                </a:solidFill>
                <a:latin typeface="Arial" charset="0"/>
              </a:rPr>
              <a:t>30</a:t>
            </a:r>
          </a:p>
        </p:txBody>
      </p:sp>
      <p:sp>
        <p:nvSpPr>
          <p:cNvPr id="35879" name="Line 39"/>
          <p:cNvSpPr>
            <a:spLocks noChangeShapeType="1"/>
          </p:cNvSpPr>
          <p:nvPr/>
        </p:nvSpPr>
        <p:spPr bwMode="auto">
          <a:xfrm>
            <a:off x="3657600" y="3429000"/>
            <a:ext cx="304800" cy="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5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5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5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5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63" grpId="0"/>
      <p:bldP spid="35864" grpId="0" animBg="1"/>
      <p:bldP spid="35865" grpId="0" animBg="1"/>
      <p:bldP spid="35871" grpId="0"/>
      <p:bldP spid="35872" grpId="0"/>
      <p:bldP spid="35878" grpId="0"/>
      <p:bldP spid="3587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2514600" y="1371600"/>
            <a:ext cx="0" cy="2514600"/>
          </a:xfrm>
          <a:prstGeom prst="line">
            <a:avLst/>
          </a:prstGeom>
          <a:noFill/>
          <a:ln w="12700" cap="rnd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6147" name="Picture 3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1906" y="5807869"/>
            <a:ext cx="966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1371600"/>
            <a:ext cx="1676400" cy="5486400"/>
          </a:xfrm>
          <a:prstGeom prst="rect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2700000" scaled="1"/>
          </a:gra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pic>
        <p:nvPicPr>
          <p:cNvPr id="6149" name="Picture 5" descr="Logo-BG&amp;DD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381000"/>
            <a:ext cx="6096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304800" y="0"/>
            <a:ext cx="1524000" cy="1447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3600" b="1" kern="10" normalizeH="1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151" name="Rectangle 8"/>
          <p:cNvSpPr>
            <a:spLocks noChangeArrowheads="1"/>
          </p:cNvSpPr>
          <p:nvPr/>
        </p:nvSpPr>
        <p:spPr bwMode="auto">
          <a:xfrm>
            <a:off x="1676400" y="1371600"/>
            <a:ext cx="7467600" cy="54864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6152" name="WordArt 9"/>
          <p:cNvSpPr>
            <a:spLocks noChangeArrowheads="1" noChangeShapeType="1" noTextEdit="1"/>
          </p:cNvSpPr>
          <p:nvPr/>
        </p:nvSpPr>
        <p:spPr bwMode="auto">
          <a:xfrm>
            <a:off x="2286000" y="609600"/>
            <a:ext cx="1295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66CC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Toán:</a:t>
            </a:r>
          </a:p>
        </p:txBody>
      </p:sp>
      <p:sp>
        <p:nvSpPr>
          <p:cNvPr id="6153" name="Text Box 11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-76200" y="17668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990000"/>
                </a:solidFill>
                <a:latin typeface="Arial" charset="0"/>
              </a:rPr>
              <a:t>Kiểm tra bài cũ</a:t>
            </a:r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1981200" y="1676400"/>
            <a:ext cx="7162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0000FF"/>
                </a:solidFill>
                <a:latin typeface="Arial" charset="0"/>
              </a:rPr>
              <a:t>Ví dụ 1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:</a:t>
            </a:r>
            <a:r>
              <a:rPr lang="en-US" sz="2400" b="1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Chiều dài  5m, chiều rộng 3m. Tính diện tích hình chữ nhật.</a:t>
            </a:r>
          </a:p>
        </p:txBody>
      </p:sp>
      <p:sp>
        <p:nvSpPr>
          <p:cNvPr id="6155" name="Text Box 20"/>
          <p:cNvSpPr txBox="1">
            <a:spLocks noChangeArrowheads="1"/>
          </p:cNvSpPr>
          <p:nvPr/>
        </p:nvSpPr>
        <p:spPr bwMode="auto">
          <a:xfrm>
            <a:off x="2057400" y="4343400"/>
            <a:ext cx="685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40981" name="WordArt 21"/>
          <p:cNvSpPr>
            <a:spLocks noChangeArrowheads="1" noChangeShapeType="1" noTextEdit="1"/>
          </p:cNvSpPr>
          <p:nvPr/>
        </p:nvSpPr>
        <p:spPr bwMode="auto">
          <a:xfrm>
            <a:off x="3733800" y="304800"/>
            <a:ext cx="5105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Phép nhân phân số</a:t>
            </a:r>
          </a:p>
        </p:txBody>
      </p:sp>
      <p:sp>
        <p:nvSpPr>
          <p:cNvPr id="40982" name="Text Box 22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-76200" y="22098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CC3300"/>
                </a:solidFill>
                <a:latin typeface="Arial" charset="0"/>
              </a:rPr>
              <a:t>Bài mới:</a:t>
            </a:r>
          </a:p>
        </p:txBody>
      </p:sp>
      <p:sp>
        <p:nvSpPr>
          <p:cNvPr id="40983" name="Text Box 23"/>
          <p:cNvSpPr txBox="1">
            <a:spLocks noChangeArrowheads="1"/>
          </p:cNvSpPr>
          <p:nvPr/>
        </p:nvSpPr>
        <p:spPr bwMode="auto">
          <a:xfrm>
            <a:off x="1981200" y="1676400"/>
            <a:ext cx="7162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0000FF"/>
                </a:solidFill>
                <a:latin typeface="Arial" charset="0"/>
              </a:rPr>
              <a:t>Ví dụ 1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:</a:t>
            </a:r>
            <a:r>
              <a:rPr lang="en-US" sz="2400" b="1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Chiều dài  5m, chiều rộng 3m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. Tính diện tích hình chữ nhật.</a:t>
            </a:r>
          </a:p>
        </p:txBody>
      </p:sp>
      <p:sp>
        <p:nvSpPr>
          <p:cNvPr id="40984" name="Text Box 24"/>
          <p:cNvSpPr txBox="1">
            <a:spLocks noChangeArrowheads="1"/>
          </p:cNvSpPr>
          <p:nvPr/>
        </p:nvSpPr>
        <p:spPr bwMode="auto">
          <a:xfrm>
            <a:off x="1981200" y="1676400"/>
            <a:ext cx="7162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0000FF"/>
                </a:solidFill>
                <a:latin typeface="Arial" charset="0"/>
              </a:rPr>
              <a:t>Ví dụ 1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:</a:t>
            </a:r>
            <a:r>
              <a:rPr lang="en-US" sz="2400" b="1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Chiều dài  5m, chiều rộng 3m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. Tính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diện tích hình chữ nhật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.</a:t>
            </a:r>
          </a:p>
        </p:txBody>
      </p:sp>
      <p:sp>
        <p:nvSpPr>
          <p:cNvPr id="40985" name="Text Box 25"/>
          <p:cNvSpPr txBox="1">
            <a:spLocks noChangeArrowheads="1"/>
          </p:cNvSpPr>
          <p:nvPr/>
        </p:nvSpPr>
        <p:spPr bwMode="auto">
          <a:xfrm>
            <a:off x="3200400" y="25908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S = 5 x 3 = 15 (m</a:t>
            </a:r>
            <a:r>
              <a:rPr lang="en-US" sz="2400" b="1" baseline="30000">
                <a:solidFill>
                  <a:srgbClr val="0000FF"/>
                </a:solidFill>
                <a:latin typeface="Arial" charset="0"/>
              </a:rPr>
              <a:t>2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)</a:t>
            </a:r>
          </a:p>
        </p:txBody>
      </p:sp>
      <p:sp>
        <p:nvSpPr>
          <p:cNvPr id="41001" name="Text Box 41"/>
          <p:cNvSpPr txBox="1">
            <a:spLocks noChangeArrowheads="1"/>
          </p:cNvSpPr>
          <p:nvPr/>
        </p:nvSpPr>
        <p:spPr bwMode="auto">
          <a:xfrm>
            <a:off x="381000" y="2667000"/>
            <a:ext cx="121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  <a:latin typeface="Arial" charset="0"/>
              </a:rPr>
              <a:t>Ví dụ 1: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2" grpId="0"/>
      <p:bldP spid="40981" grpId="0" animBg="1"/>
      <p:bldP spid="40982" grpId="0"/>
      <p:bldP spid="40983" grpId="0"/>
      <p:bldP spid="40984" grpId="0"/>
      <p:bldP spid="40985" grpId="0"/>
      <p:bldP spid="4100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Line 2"/>
          <p:cNvSpPr>
            <a:spLocks noChangeShapeType="1"/>
          </p:cNvSpPr>
          <p:nvPr/>
        </p:nvSpPr>
        <p:spPr bwMode="auto">
          <a:xfrm>
            <a:off x="2514600" y="1371600"/>
            <a:ext cx="0" cy="2514600"/>
          </a:xfrm>
          <a:prstGeom prst="line">
            <a:avLst/>
          </a:prstGeom>
          <a:noFill/>
          <a:ln w="12700" cap="rnd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29" name="Picture 3" descr="Pictur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11906" y="5807869"/>
            <a:ext cx="966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4"/>
          <p:cNvSpPr>
            <a:spLocks noChangeArrowheads="1"/>
          </p:cNvSpPr>
          <p:nvPr/>
        </p:nvSpPr>
        <p:spPr bwMode="auto">
          <a:xfrm>
            <a:off x="0" y="1371600"/>
            <a:ext cx="1676400" cy="5486400"/>
          </a:xfrm>
          <a:prstGeom prst="rect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2700000" scaled="1"/>
          </a:gra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pic>
        <p:nvPicPr>
          <p:cNvPr id="1031" name="Picture 5" descr="Logo-BG&amp;DD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381000"/>
            <a:ext cx="6096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WordArt 6"/>
          <p:cNvSpPr>
            <a:spLocks noChangeArrowheads="1" noChangeShapeType="1" noTextEdit="1"/>
          </p:cNvSpPr>
          <p:nvPr/>
        </p:nvSpPr>
        <p:spPr bwMode="auto">
          <a:xfrm>
            <a:off x="304800" y="0"/>
            <a:ext cx="1524000" cy="1447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3200" b="1" kern="10" normalizeH="1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33" name="Rectangle 8"/>
          <p:cNvSpPr>
            <a:spLocks noChangeArrowheads="1"/>
          </p:cNvSpPr>
          <p:nvPr/>
        </p:nvSpPr>
        <p:spPr bwMode="auto">
          <a:xfrm>
            <a:off x="1676400" y="1371600"/>
            <a:ext cx="7467600" cy="54864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034" name="WordArt 9"/>
          <p:cNvSpPr>
            <a:spLocks noChangeArrowheads="1" noChangeShapeType="1" noTextEdit="1"/>
          </p:cNvSpPr>
          <p:nvPr/>
        </p:nvSpPr>
        <p:spPr bwMode="auto">
          <a:xfrm>
            <a:off x="2286000" y="609600"/>
            <a:ext cx="1295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19050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66CC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Toán:</a:t>
            </a:r>
          </a:p>
        </p:txBody>
      </p:sp>
      <p:sp>
        <p:nvSpPr>
          <p:cNvPr id="1035" name="Text Box 11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-76200" y="1766888"/>
            <a:ext cx="1905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>
                <a:solidFill>
                  <a:srgbClr val="990000"/>
                </a:solidFill>
                <a:latin typeface="Arial" charset="0"/>
              </a:rPr>
              <a:t>Kiểm tra bài cũ</a:t>
            </a: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2057400" y="4343400"/>
            <a:ext cx="6858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1037" name="WordArt 13"/>
          <p:cNvSpPr>
            <a:spLocks noChangeArrowheads="1" noChangeShapeType="1" noTextEdit="1"/>
          </p:cNvSpPr>
          <p:nvPr/>
        </p:nvSpPr>
        <p:spPr bwMode="auto">
          <a:xfrm>
            <a:off x="3733800" y="304800"/>
            <a:ext cx="5105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19050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Phép nhân phân số</a:t>
            </a:r>
          </a:p>
        </p:txBody>
      </p:sp>
      <p:sp>
        <p:nvSpPr>
          <p:cNvPr id="1038" name="Text Box 14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-76200" y="2209800"/>
            <a:ext cx="1905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>
                <a:solidFill>
                  <a:srgbClr val="CC3300"/>
                </a:solidFill>
                <a:latin typeface="Arial" charset="0"/>
              </a:rPr>
              <a:t>Bài mới:</a:t>
            </a:r>
          </a:p>
        </p:txBody>
      </p:sp>
      <p:sp>
        <p:nvSpPr>
          <p:cNvPr id="1039" name="Line 42"/>
          <p:cNvSpPr>
            <a:spLocks noChangeShapeType="1"/>
          </p:cNvSpPr>
          <p:nvPr/>
        </p:nvSpPr>
        <p:spPr bwMode="auto">
          <a:xfrm>
            <a:off x="8686800" y="2667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0" name="Text Box 48"/>
          <p:cNvSpPr txBox="1">
            <a:spLocks noChangeArrowheads="1"/>
          </p:cNvSpPr>
          <p:nvPr/>
        </p:nvSpPr>
        <p:spPr bwMode="auto">
          <a:xfrm>
            <a:off x="4800600" y="3657600"/>
            <a:ext cx="685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1041" name="Text Box 53"/>
          <p:cNvSpPr txBox="1">
            <a:spLocks noChangeArrowheads="1"/>
          </p:cNvSpPr>
          <p:nvPr/>
        </p:nvSpPr>
        <p:spPr bwMode="auto">
          <a:xfrm>
            <a:off x="228600" y="32766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Quy tắc:</a:t>
            </a:r>
          </a:p>
        </p:txBody>
      </p:sp>
      <p:sp>
        <p:nvSpPr>
          <p:cNvPr id="1042" name="Text Box 54"/>
          <p:cNvSpPr txBox="1">
            <a:spLocks noChangeArrowheads="1"/>
          </p:cNvSpPr>
          <p:nvPr/>
        </p:nvSpPr>
        <p:spPr bwMode="auto">
          <a:xfrm>
            <a:off x="228600" y="29718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Ví dụ 2:</a:t>
            </a:r>
          </a:p>
        </p:txBody>
      </p:sp>
      <p:sp>
        <p:nvSpPr>
          <p:cNvPr id="1043" name="Text Box 55"/>
          <p:cNvSpPr txBox="1">
            <a:spLocks noChangeArrowheads="1"/>
          </p:cNvSpPr>
          <p:nvPr/>
        </p:nvSpPr>
        <p:spPr bwMode="auto">
          <a:xfrm>
            <a:off x="228600" y="25908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Ví dụ 1:</a:t>
            </a:r>
          </a:p>
        </p:txBody>
      </p:sp>
      <p:sp>
        <p:nvSpPr>
          <p:cNvPr id="1044" name="Rectangle 76"/>
          <p:cNvSpPr>
            <a:spLocks noChangeArrowheads="1"/>
          </p:cNvSpPr>
          <p:nvPr/>
        </p:nvSpPr>
        <p:spPr bwMode="auto">
          <a:xfrm>
            <a:off x="0" y="1371600"/>
            <a:ext cx="1676400" cy="5486400"/>
          </a:xfrm>
          <a:prstGeom prst="rect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2700000" scaled="1"/>
          </a:gra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045" name="Rectangle 78"/>
          <p:cNvSpPr>
            <a:spLocks noChangeArrowheads="1"/>
          </p:cNvSpPr>
          <p:nvPr/>
        </p:nvSpPr>
        <p:spPr bwMode="auto">
          <a:xfrm>
            <a:off x="0" y="1371600"/>
            <a:ext cx="1676400" cy="5486400"/>
          </a:xfrm>
          <a:prstGeom prst="rect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2700000" scaled="1"/>
          </a:gra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046" name="Rectangle 94"/>
          <p:cNvSpPr>
            <a:spLocks noChangeArrowheads="1"/>
          </p:cNvSpPr>
          <p:nvPr/>
        </p:nvSpPr>
        <p:spPr bwMode="auto">
          <a:xfrm>
            <a:off x="0" y="1371600"/>
            <a:ext cx="1676400" cy="5486400"/>
          </a:xfrm>
          <a:prstGeom prst="rect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2700000" scaled="1"/>
          </a:gra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53344" name="Text Box 96"/>
          <p:cNvSpPr txBox="1">
            <a:spLocks noChangeArrowheads="1"/>
          </p:cNvSpPr>
          <p:nvPr/>
        </p:nvSpPr>
        <p:spPr bwMode="auto">
          <a:xfrm>
            <a:off x="1752600" y="1462088"/>
            <a:ext cx="6629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 u="sng">
                <a:solidFill>
                  <a:srgbClr val="0000FF"/>
                </a:solidFill>
                <a:latin typeface="Arial" charset="0"/>
              </a:rPr>
              <a:t>Ví dụ 2:</a:t>
            </a:r>
            <a:r>
              <a:rPr lang="en-US">
                <a:latin typeface="Arial" charset="0"/>
              </a:rPr>
              <a:t>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Tính diện tích hình chữ nhật có chiều dài      m và chiều rộng      m.</a:t>
            </a:r>
          </a:p>
          <a:p>
            <a:pPr>
              <a:spcBef>
                <a:spcPct val="50000"/>
              </a:spcBef>
            </a:pPr>
            <a:endParaRPr lang="en-US" sz="2000">
              <a:solidFill>
                <a:srgbClr val="0000FF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                                                                               </a:t>
            </a:r>
          </a:p>
        </p:txBody>
      </p:sp>
      <p:sp>
        <p:nvSpPr>
          <p:cNvPr id="53345" name="Text Box 97"/>
          <p:cNvSpPr txBox="1">
            <a:spLocks noChangeArrowheads="1"/>
          </p:cNvSpPr>
          <p:nvPr/>
        </p:nvSpPr>
        <p:spPr bwMode="auto">
          <a:xfrm>
            <a:off x="6934200" y="1295400"/>
            <a:ext cx="68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4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53346" name="Line 98"/>
          <p:cNvSpPr>
            <a:spLocks noChangeShapeType="1"/>
          </p:cNvSpPr>
          <p:nvPr/>
        </p:nvSpPr>
        <p:spPr bwMode="auto">
          <a:xfrm>
            <a:off x="7010400" y="16764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347" name="Text Box 99"/>
          <p:cNvSpPr txBox="1">
            <a:spLocks noChangeArrowheads="1"/>
          </p:cNvSpPr>
          <p:nvPr/>
        </p:nvSpPr>
        <p:spPr bwMode="auto">
          <a:xfrm>
            <a:off x="2971800" y="1676400"/>
            <a:ext cx="68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53348" name="Line 100"/>
          <p:cNvSpPr>
            <a:spLocks noChangeShapeType="1"/>
          </p:cNvSpPr>
          <p:nvPr/>
        </p:nvSpPr>
        <p:spPr bwMode="auto">
          <a:xfrm>
            <a:off x="2971800" y="20574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354" name="Text Box 106"/>
          <p:cNvSpPr txBox="1">
            <a:spLocks noChangeArrowheads="1"/>
          </p:cNvSpPr>
          <p:nvPr/>
        </p:nvSpPr>
        <p:spPr bwMode="auto">
          <a:xfrm>
            <a:off x="1752600" y="1462088"/>
            <a:ext cx="6629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 u="sng">
                <a:solidFill>
                  <a:srgbClr val="0000FF"/>
                </a:solidFill>
                <a:latin typeface="Arial" charset="0"/>
              </a:rPr>
              <a:t>Ví dụ 2:</a:t>
            </a:r>
            <a:r>
              <a:rPr lang="en-US">
                <a:solidFill>
                  <a:srgbClr val="CC0000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Tính diện tích hình chữ nhật có</a:t>
            </a:r>
            <a:r>
              <a:rPr lang="en-US">
                <a:solidFill>
                  <a:srgbClr val="CC0000"/>
                </a:solidFill>
                <a:latin typeface="Arial" charset="0"/>
              </a:rPr>
              <a:t> chiều dài      m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và</a:t>
            </a:r>
            <a:r>
              <a:rPr lang="en-US">
                <a:solidFill>
                  <a:srgbClr val="CC0000"/>
                </a:solidFill>
                <a:latin typeface="Arial" charset="0"/>
              </a:rPr>
              <a:t> chiều rộng      m.</a:t>
            </a:r>
          </a:p>
          <a:p>
            <a:pPr>
              <a:spcBef>
                <a:spcPct val="50000"/>
              </a:spcBef>
            </a:pPr>
            <a:endParaRPr lang="en-US" sz="2000">
              <a:solidFill>
                <a:srgbClr val="CC00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                                                                               </a:t>
            </a:r>
          </a:p>
        </p:txBody>
      </p:sp>
      <p:sp>
        <p:nvSpPr>
          <p:cNvPr id="53355" name="Text Box 107"/>
          <p:cNvSpPr txBox="1">
            <a:spLocks noChangeArrowheads="1"/>
          </p:cNvSpPr>
          <p:nvPr/>
        </p:nvSpPr>
        <p:spPr bwMode="auto">
          <a:xfrm>
            <a:off x="6934200" y="1295400"/>
            <a:ext cx="68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4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5</a:t>
            </a:r>
          </a:p>
        </p:txBody>
      </p:sp>
      <p:sp>
        <p:nvSpPr>
          <p:cNvPr id="53356" name="Line 108"/>
          <p:cNvSpPr>
            <a:spLocks noChangeShapeType="1"/>
          </p:cNvSpPr>
          <p:nvPr/>
        </p:nvSpPr>
        <p:spPr bwMode="auto">
          <a:xfrm>
            <a:off x="7010400" y="1676400"/>
            <a:ext cx="2286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357" name="Text Box 109"/>
          <p:cNvSpPr txBox="1">
            <a:spLocks noChangeArrowheads="1"/>
          </p:cNvSpPr>
          <p:nvPr/>
        </p:nvSpPr>
        <p:spPr bwMode="auto">
          <a:xfrm>
            <a:off x="2971800" y="1676400"/>
            <a:ext cx="68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3</a:t>
            </a:r>
          </a:p>
        </p:txBody>
      </p:sp>
      <p:sp>
        <p:nvSpPr>
          <p:cNvPr id="53358" name="Line 110"/>
          <p:cNvSpPr>
            <a:spLocks noChangeShapeType="1"/>
          </p:cNvSpPr>
          <p:nvPr/>
        </p:nvSpPr>
        <p:spPr bwMode="auto">
          <a:xfrm>
            <a:off x="2971800" y="2057400"/>
            <a:ext cx="2286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359" name="Text Box 111"/>
          <p:cNvSpPr txBox="1">
            <a:spLocks noChangeArrowheads="1"/>
          </p:cNvSpPr>
          <p:nvPr/>
        </p:nvSpPr>
        <p:spPr bwMode="auto">
          <a:xfrm>
            <a:off x="1752600" y="1462088"/>
            <a:ext cx="6629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 u="sng">
                <a:solidFill>
                  <a:srgbClr val="0000FF"/>
                </a:solidFill>
                <a:latin typeface="Arial" charset="0"/>
              </a:rPr>
              <a:t>Ví dụ 2:</a:t>
            </a:r>
            <a:r>
              <a:rPr lang="en-US">
                <a:solidFill>
                  <a:srgbClr val="CC0000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Tính</a:t>
            </a:r>
            <a:r>
              <a:rPr lang="en-US">
                <a:solidFill>
                  <a:srgbClr val="CC0000"/>
                </a:solidFill>
                <a:latin typeface="Arial" charset="0"/>
              </a:rPr>
              <a:t> diện tích hình chữ nhật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có</a:t>
            </a:r>
            <a:r>
              <a:rPr lang="en-US">
                <a:solidFill>
                  <a:srgbClr val="CC0000"/>
                </a:solidFill>
                <a:latin typeface="Arial" charset="0"/>
              </a:rPr>
              <a:t> chiều dài      m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và</a:t>
            </a:r>
            <a:r>
              <a:rPr lang="en-US">
                <a:solidFill>
                  <a:srgbClr val="CC0000"/>
                </a:solidFill>
                <a:latin typeface="Arial" charset="0"/>
              </a:rPr>
              <a:t> chiều rộng      m.</a:t>
            </a:r>
          </a:p>
          <a:p>
            <a:pPr>
              <a:spcBef>
                <a:spcPct val="50000"/>
              </a:spcBef>
            </a:pPr>
            <a:endParaRPr lang="en-US" sz="2000">
              <a:solidFill>
                <a:srgbClr val="CC00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                                                                               </a:t>
            </a:r>
          </a:p>
        </p:txBody>
      </p:sp>
      <p:sp>
        <p:nvSpPr>
          <p:cNvPr id="53360" name="Text Box 112"/>
          <p:cNvSpPr txBox="1">
            <a:spLocks noChangeArrowheads="1"/>
          </p:cNvSpPr>
          <p:nvPr/>
        </p:nvSpPr>
        <p:spPr bwMode="auto">
          <a:xfrm>
            <a:off x="7467600" y="1295400"/>
            <a:ext cx="68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4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5</a:t>
            </a:r>
          </a:p>
        </p:txBody>
      </p:sp>
      <p:sp>
        <p:nvSpPr>
          <p:cNvPr id="53361" name="Line 113"/>
          <p:cNvSpPr>
            <a:spLocks noChangeShapeType="1"/>
          </p:cNvSpPr>
          <p:nvPr/>
        </p:nvSpPr>
        <p:spPr bwMode="auto">
          <a:xfrm>
            <a:off x="7010400" y="1676400"/>
            <a:ext cx="2286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362" name="Text Box 114"/>
          <p:cNvSpPr txBox="1">
            <a:spLocks noChangeArrowheads="1"/>
          </p:cNvSpPr>
          <p:nvPr/>
        </p:nvSpPr>
        <p:spPr bwMode="auto">
          <a:xfrm>
            <a:off x="3352800" y="1676400"/>
            <a:ext cx="68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3</a:t>
            </a:r>
          </a:p>
        </p:txBody>
      </p:sp>
      <p:sp>
        <p:nvSpPr>
          <p:cNvPr id="53363" name="Line 115"/>
          <p:cNvSpPr>
            <a:spLocks noChangeShapeType="1"/>
          </p:cNvSpPr>
          <p:nvPr/>
        </p:nvSpPr>
        <p:spPr bwMode="auto">
          <a:xfrm>
            <a:off x="3429000" y="2057400"/>
            <a:ext cx="2286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53364" name="Group 116"/>
          <p:cNvGraphicFramePr>
            <a:graphicFrameLocks noGrp="1"/>
          </p:cNvGraphicFramePr>
          <p:nvPr/>
        </p:nvGraphicFramePr>
        <p:xfrm>
          <a:off x="6629400" y="2271713"/>
          <a:ext cx="1981200" cy="1955800"/>
        </p:xfrm>
        <a:graphic>
          <a:graphicData uri="http://schemas.openxmlformats.org/drawingml/2006/table">
            <a:tbl>
              <a:tblPr/>
              <a:tblGrid>
                <a:gridCol w="396875"/>
                <a:gridCol w="395288"/>
                <a:gridCol w="396875"/>
                <a:gridCol w="395287"/>
                <a:gridCol w="396875"/>
              </a:tblGrid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390" name="Line 142"/>
          <p:cNvSpPr>
            <a:spLocks noChangeShapeType="1"/>
          </p:cNvSpPr>
          <p:nvPr/>
        </p:nvSpPr>
        <p:spPr bwMode="auto">
          <a:xfrm>
            <a:off x="8763000" y="2220913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391" name="Line 143"/>
          <p:cNvSpPr>
            <a:spLocks noChangeShapeType="1"/>
          </p:cNvSpPr>
          <p:nvPr/>
        </p:nvSpPr>
        <p:spPr bwMode="auto">
          <a:xfrm>
            <a:off x="6629400" y="2195513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392" name="Text Box 144"/>
          <p:cNvSpPr txBox="1">
            <a:spLocks noChangeArrowheads="1"/>
          </p:cNvSpPr>
          <p:nvPr/>
        </p:nvSpPr>
        <p:spPr bwMode="auto">
          <a:xfrm>
            <a:off x="7391400" y="1905000"/>
            <a:ext cx="609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Arial" charset="0"/>
              </a:rPr>
              <a:t>1</a:t>
            </a:r>
            <a:r>
              <a:rPr lang="en-US" sz="1600" b="1" i="1">
                <a:latin typeface="Arial" charset="0"/>
              </a:rPr>
              <a:t>m</a:t>
            </a:r>
          </a:p>
        </p:txBody>
      </p:sp>
      <p:sp>
        <p:nvSpPr>
          <p:cNvPr id="53393" name="AutoShape 145"/>
          <p:cNvSpPr>
            <a:spLocks/>
          </p:cNvSpPr>
          <p:nvPr/>
        </p:nvSpPr>
        <p:spPr bwMode="auto">
          <a:xfrm>
            <a:off x="6477000" y="2957513"/>
            <a:ext cx="76200" cy="1295400"/>
          </a:xfrm>
          <a:prstGeom prst="leftBrace">
            <a:avLst>
              <a:gd name="adj1" fmla="val 1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graphicFrame>
        <p:nvGraphicFramePr>
          <p:cNvPr id="53394" name="Object 146"/>
          <p:cNvGraphicFramePr>
            <a:graphicFrameLocks noChangeAspect="1"/>
          </p:cNvGraphicFramePr>
          <p:nvPr/>
        </p:nvGraphicFramePr>
        <p:xfrm>
          <a:off x="6096000" y="3338513"/>
          <a:ext cx="533400" cy="457200"/>
        </p:xfrm>
        <a:graphic>
          <a:graphicData uri="http://schemas.openxmlformats.org/presentationml/2006/ole">
            <p:oleObj spid="_x0000_s1026" name="Equation" r:id="rId6" imgW="279279" imgH="393529" progId="Equation.3">
              <p:embed/>
            </p:oleObj>
          </a:graphicData>
        </a:graphic>
      </p:graphicFrame>
      <p:sp>
        <p:nvSpPr>
          <p:cNvPr id="53395" name="AutoShape 147"/>
          <p:cNvSpPr>
            <a:spLocks/>
          </p:cNvSpPr>
          <p:nvPr/>
        </p:nvSpPr>
        <p:spPr bwMode="auto">
          <a:xfrm rot="5400000">
            <a:off x="7315200" y="3490913"/>
            <a:ext cx="228600" cy="1600200"/>
          </a:xfrm>
          <a:prstGeom prst="rightBrace">
            <a:avLst>
              <a:gd name="adj1" fmla="val 104449"/>
              <a:gd name="adj2" fmla="val 48306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53396" name="Text Box 148"/>
          <p:cNvSpPr txBox="1">
            <a:spLocks noChangeArrowheads="1"/>
          </p:cNvSpPr>
          <p:nvPr/>
        </p:nvSpPr>
        <p:spPr bwMode="auto">
          <a:xfrm>
            <a:off x="8686800" y="2881313"/>
            <a:ext cx="609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Arial" charset="0"/>
              </a:rPr>
              <a:t>1</a:t>
            </a:r>
            <a:r>
              <a:rPr lang="en-US" sz="1600" b="1" i="1">
                <a:latin typeface="Arial" charset="0"/>
              </a:rPr>
              <a:t>m</a:t>
            </a:r>
          </a:p>
        </p:txBody>
      </p:sp>
      <p:graphicFrame>
        <p:nvGraphicFramePr>
          <p:cNvPr id="53397" name="Object 149"/>
          <p:cNvGraphicFramePr>
            <a:graphicFrameLocks noChangeAspect="1"/>
          </p:cNvGraphicFramePr>
          <p:nvPr/>
        </p:nvGraphicFramePr>
        <p:xfrm>
          <a:off x="7543800" y="4329113"/>
          <a:ext cx="457200" cy="533400"/>
        </p:xfrm>
        <a:graphic>
          <a:graphicData uri="http://schemas.openxmlformats.org/presentationml/2006/ole">
            <p:oleObj spid="_x0000_s1027" name="Equation" r:id="rId7" imgW="279279" imgH="393529" progId="Equation.3">
              <p:embed/>
            </p:oleObj>
          </a:graphicData>
        </a:graphic>
      </p:graphicFrame>
      <p:sp>
        <p:nvSpPr>
          <p:cNvPr id="53398" name="Text Box 150"/>
          <p:cNvSpPr txBox="1">
            <a:spLocks noChangeArrowheads="1"/>
          </p:cNvSpPr>
          <p:nvPr/>
        </p:nvSpPr>
        <p:spPr bwMode="auto">
          <a:xfrm>
            <a:off x="1676400" y="2286000"/>
            <a:ext cx="43434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a/ Để tính diện tích của hình chữ nhật trên ta phải thực hiện phép nhân:</a:t>
            </a:r>
          </a:p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        </a:t>
            </a:r>
          </a:p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           </a:t>
            </a:r>
          </a:p>
          <a:p>
            <a:pPr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53399" name="Text Box 151"/>
          <p:cNvSpPr txBox="1">
            <a:spLocks noChangeArrowheads="1"/>
          </p:cNvSpPr>
          <p:nvPr/>
        </p:nvSpPr>
        <p:spPr bwMode="auto">
          <a:xfrm>
            <a:off x="5105400" y="2497138"/>
            <a:ext cx="68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4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53400" name="Line 152"/>
          <p:cNvSpPr>
            <a:spLocks noChangeShapeType="1"/>
          </p:cNvSpPr>
          <p:nvPr/>
        </p:nvSpPr>
        <p:spPr bwMode="auto">
          <a:xfrm>
            <a:off x="5181600" y="2878138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401" name="Text Box 153"/>
          <p:cNvSpPr txBox="1">
            <a:spLocks noChangeArrowheads="1"/>
          </p:cNvSpPr>
          <p:nvPr/>
        </p:nvSpPr>
        <p:spPr bwMode="auto">
          <a:xfrm>
            <a:off x="5638800" y="2514600"/>
            <a:ext cx="68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53402" name="Line 154"/>
          <p:cNvSpPr>
            <a:spLocks noChangeShapeType="1"/>
          </p:cNvSpPr>
          <p:nvPr/>
        </p:nvSpPr>
        <p:spPr bwMode="auto">
          <a:xfrm>
            <a:off x="5715000" y="2854325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403" name="Text Box 155"/>
          <p:cNvSpPr txBox="1">
            <a:spLocks noChangeArrowheads="1"/>
          </p:cNvSpPr>
          <p:nvPr/>
        </p:nvSpPr>
        <p:spPr bwMode="auto">
          <a:xfrm>
            <a:off x="5410200" y="259080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x</a:t>
            </a:r>
          </a:p>
        </p:txBody>
      </p:sp>
      <p:sp>
        <p:nvSpPr>
          <p:cNvPr id="53404" name="Text Box 156"/>
          <p:cNvSpPr txBox="1">
            <a:spLocks noChangeArrowheads="1"/>
          </p:cNvSpPr>
          <p:nvPr/>
        </p:nvSpPr>
        <p:spPr bwMode="auto">
          <a:xfrm>
            <a:off x="1752600" y="3108325"/>
            <a:ext cx="4419600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b/ Ta tính diện tích này dựa vào hình vẽ bên. Nhìn trên hình vẽ ta thấy: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-Hình vuông có diện tích bằng 1m</a:t>
            </a:r>
            <a:r>
              <a:rPr lang="en-US" baseline="30000">
                <a:solidFill>
                  <a:srgbClr val="0000FF"/>
                </a:solidFill>
                <a:latin typeface="Arial" charset="0"/>
              </a:rPr>
              <a:t>2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và gồm 15 ô, mỗi ô có diện tích bằng       m</a:t>
            </a:r>
            <a:r>
              <a:rPr lang="en-US" baseline="30000">
                <a:solidFill>
                  <a:srgbClr val="0000FF"/>
                </a:solidFill>
                <a:latin typeface="Arial" charset="0"/>
              </a:rPr>
              <a:t>2</a:t>
            </a:r>
            <a:r>
              <a:rPr lang="en-US">
                <a:latin typeface="Arial" charset="0"/>
              </a:rPr>
              <a:t>  </a:t>
            </a:r>
          </a:p>
        </p:txBody>
      </p:sp>
      <p:sp>
        <p:nvSpPr>
          <p:cNvPr id="53405" name="Text Box 157"/>
          <p:cNvSpPr txBox="1">
            <a:spLocks noChangeArrowheads="1"/>
          </p:cNvSpPr>
          <p:nvPr/>
        </p:nvSpPr>
        <p:spPr bwMode="auto">
          <a:xfrm>
            <a:off x="5334000" y="4097338"/>
            <a:ext cx="68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15</a:t>
            </a:r>
          </a:p>
        </p:txBody>
      </p:sp>
      <p:sp>
        <p:nvSpPr>
          <p:cNvPr id="53406" name="Line 158"/>
          <p:cNvSpPr>
            <a:spLocks noChangeShapeType="1"/>
          </p:cNvSpPr>
          <p:nvPr/>
        </p:nvSpPr>
        <p:spPr bwMode="auto">
          <a:xfrm>
            <a:off x="5410200" y="4478338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407" name="Text Box 159"/>
          <p:cNvSpPr txBox="1">
            <a:spLocks noChangeArrowheads="1"/>
          </p:cNvSpPr>
          <p:nvPr/>
        </p:nvSpPr>
        <p:spPr bwMode="auto">
          <a:xfrm>
            <a:off x="1752600" y="4708525"/>
            <a:ext cx="5638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-Hình chữ nhật (phần tô màu) chiếm 8 ô. Do đó diện tích hình chữ nhật bằng      m</a:t>
            </a:r>
            <a:r>
              <a:rPr lang="en-US" baseline="30000">
                <a:solidFill>
                  <a:srgbClr val="0000FF"/>
                </a:solidFill>
                <a:latin typeface="Arial" charset="0"/>
              </a:rPr>
              <a:t>2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.</a:t>
            </a:r>
          </a:p>
        </p:txBody>
      </p:sp>
      <p:sp>
        <p:nvSpPr>
          <p:cNvPr id="53408" name="Text Box 160"/>
          <p:cNvSpPr txBox="1">
            <a:spLocks noChangeArrowheads="1"/>
          </p:cNvSpPr>
          <p:nvPr/>
        </p:nvSpPr>
        <p:spPr bwMode="auto">
          <a:xfrm>
            <a:off x="4267200" y="4935538"/>
            <a:ext cx="68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15</a:t>
            </a:r>
          </a:p>
        </p:txBody>
      </p:sp>
      <p:sp>
        <p:nvSpPr>
          <p:cNvPr id="53409" name="Line 161"/>
          <p:cNvSpPr>
            <a:spLocks noChangeShapeType="1"/>
          </p:cNvSpPr>
          <p:nvPr/>
        </p:nvSpPr>
        <p:spPr bwMode="auto">
          <a:xfrm>
            <a:off x="4343400" y="5316538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410" name="Text Box 162"/>
          <p:cNvSpPr txBox="1">
            <a:spLocks noChangeArrowheads="1"/>
          </p:cNvSpPr>
          <p:nvPr/>
        </p:nvSpPr>
        <p:spPr bwMode="auto">
          <a:xfrm>
            <a:off x="1752600" y="5546725"/>
            <a:ext cx="3810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c/ Ta thực hiện phép nhân như</a:t>
            </a:r>
            <a:r>
              <a:rPr lang="en-US" sz="160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sau:</a:t>
            </a:r>
            <a:r>
              <a:rPr lang="en-US" sz="1600">
                <a:solidFill>
                  <a:srgbClr val="0000FF"/>
                </a:solidFill>
                <a:latin typeface="Arial" charset="0"/>
              </a:rPr>
              <a:t>  </a:t>
            </a:r>
          </a:p>
        </p:txBody>
      </p:sp>
      <p:sp>
        <p:nvSpPr>
          <p:cNvPr id="53412" name="Text Box 164"/>
          <p:cNvSpPr txBox="1">
            <a:spLocks noChangeArrowheads="1"/>
          </p:cNvSpPr>
          <p:nvPr/>
        </p:nvSpPr>
        <p:spPr bwMode="auto">
          <a:xfrm>
            <a:off x="5410200" y="5378450"/>
            <a:ext cx="6858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4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53413" name="Line 165"/>
          <p:cNvSpPr>
            <a:spLocks noChangeShapeType="1"/>
          </p:cNvSpPr>
          <p:nvPr/>
        </p:nvSpPr>
        <p:spPr bwMode="auto">
          <a:xfrm>
            <a:off x="5486400" y="5775325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414" name="Line 166"/>
          <p:cNvSpPr>
            <a:spLocks noChangeShapeType="1"/>
          </p:cNvSpPr>
          <p:nvPr/>
        </p:nvSpPr>
        <p:spPr bwMode="auto">
          <a:xfrm>
            <a:off x="6019800" y="57912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415" name="Text Box 167"/>
          <p:cNvSpPr txBox="1">
            <a:spLocks noChangeArrowheads="1"/>
          </p:cNvSpPr>
          <p:nvPr/>
        </p:nvSpPr>
        <p:spPr bwMode="auto">
          <a:xfrm>
            <a:off x="5715000" y="5546725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x</a:t>
            </a:r>
          </a:p>
        </p:txBody>
      </p:sp>
      <p:sp>
        <p:nvSpPr>
          <p:cNvPr id="53416" name="Text Box 168"/>
          <p:cNvSpPr txBox="1">
            <a:spLocks noChangeArrowheads="1"/>
          </p:cNvSpPr>
          <p:nvPr/>
        </p:nvSpPr>
        <p:spPr bwMode="auto">
          <a:xfrm>
            <a:off x="5943600" y="5378450"/>
            <a:ext cx="6858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53417" name="Text Box 169"/>
          <p:cNvSpPr txBox="1">
            <a:spLocks noChangeArrowheads="1"/>
          </p:cNvSpPr>
          <p:nvPr/>
        </p:nvSpPr>
        <p:spPr bwMode="auto">
          <a:xfrm>
            <a:off x="6248400" y="5638800"/>
            <a:ext cx="838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=</a:t>
            </a:r>
          </a:p>
        </p:txBody>
      </p:sp>
      <p:sp>
        <p:nvSpPr>
          <p:cNvPr id="53418" name="Text Box 170"/>
          <p:cNvSpPr txBox="1">
            <a:spLocks noChangeArrowheads="1"/>
          </p:cNvSpPr>
          <p:nvPr/>
        </p:nvSpPr>
        <p:spPr bwMode="auto">
          <a:xfrm>
            <a:off x="6477000" y="5394325"/>
            <a:ext cx="9144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4 x 2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5 x 3</a:t>
            </a:r>
          </a:p>
        </p:txBody>
      </p:sp>
      <p:sp>
        <p:nvSpPr>
          <p:cNvPr id="53419" name="Line 171"/>
          <p:cNvSpPr>
            <a:spLocks noChangeShapeType="1"/>
          </p:cNvSpPr>
          <p:nvPr/>
        </p:nvSpPr>
        <p:spPr bwMode="auto">
          <a:xfrm>
            <a:off x="6553200" y="5791200"/>
            <a:ext cx="533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420" name="Text Box 172"/>
          <p:cNvSpPr txBox="1">
            <a:spLocks noChangeArrowheads="1"/>
          </p:cNvSpPr>
          <p:nvPr/>
        </p:nvSpPr>
        <p:spPr bwMode="auto">
          <a:xfrm>
            <a:off x="7086600" y="5638800"/>
            <a:ext cx="838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=</a:t>
            </a:r>
          </a:p>
        </p:txBody>
      </p:sp>
      <p:sp>
        <p:nvSpPr>
          <p:cNvPr id="53421" name="Text Box 173"/>
          <p:cNvSpPr txBox="1">
            <a:spLocks noChangeArrowheads="1"/>
          </p:cNvSpPr>
          <p:nvPr/>
        </p:nvSpPr>
        <p:spPr bwMode="auto">
          <a:xfrm>
            <a:off x="7315200" y="5378450"/>
            <a:ext cx="6858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 8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15</a:t>
            </a:r>
          </a:p>
        </p:txBody>
      </p:sp>
      <p:sp>
        <p:nvSpPr>
          <p:cNvPr id="53422" name="Line 174"/>
          <p:cNvSpPr>
            <a:spLocks noChangeShapeType="1"/>
          </p:cNvSpPr>
          <p:nvPr/>
        </p:nvSpPr>
        <p:spPr bwMode="auto">
          <a:xfrm>
            <a:off x="7391400" y="579120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423" name="Text Box 175"/>
          <p:cNvSpPr txBox="1">
            <a:spLocks noChangeArrowheads="1"/>
          </p:cNvSpPr>
          <p:nvPr/>
        </p:nvSpPr>
        <p:spPr bwMode="auto">
          <a:xfrm>
            <a:off x="1752600" y="6156325"/>
            <a:ext cx="7391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006600"/>
                </a:solidFill>
                <a:latin typeface="Arial" charset="0"/>
              </a:rPr>
              <a:t>Quy tắc:</a:t>
            </a:r>
            <a:r>
              <a:rPr lang="en-US" b="1" i="1">
                <a:solidFill>
                  <a:srgbClr val="FF3399"/>
                </a:solidFill>
                <a:latin typeface="Arial" charset="0"/>
              </a:rPr>
              <a:t> Muốn nhân hai phân số, ta lấy tử số nhân với tử số, mẫu số nhân với mẫu số.</a:t>
            </a:r>
          </a:p>
        </p:txBody>
      </p:sp>
      <p:sp>
        <p:nvSpPr>
          <p:cNvPr id="53424" name="Text Box 176"/>
          <p:cNvSpPr txBox="1">
            <a:spLocks noChangeArrowheads="1"/>
          </p:cNvSpPr>
          <p:nvPr/>
        </p:nvSpPr>
        <p:spPr bwMode="auto">
          <a:xfrm>
            <a:off x="381000" y="35814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Quy tắc:</a:t>
            </a:r>
          </a:p>
        </p:txBody>
      </p:sp>
      <p:sp>
        <p:nvSpPr>
          <p:cNvPr id="1120" name="Text Box 177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76200" y="1919288"/>
            <a:ext cx="1905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>
                <a:solidFill>
                  <a:srgbClr val="990000"/>
                </a:solidFill>
                <a:latin typeface="Arial" charset="0"/>
              </a:rPr>
              <a:t>Kiểm tra bài cũ</a:t>
            </a:r>
          </a:p>
        </p:txBody>
      </p:sp>
      <p:sp>
        <p:nvSpPr>
          <p:cNvPr id="1121" name="Text Box 178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76200" y="2362200"/>
            <a:ext cx="1905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>
                <a:solidFill>
                  <a:srgbClr val="CC3300"/>
                </a:solidFill>
                <a:latin typeface="Arial" charset="0"/>
              </a:rPr>
              <a:t>Bài mới:</a:t>
            </a:r>
          </a:p>
        </p:txBody>
      </p:sp>
      <p:sp>
        <p:nvSpPr>
          <p:cNvPr id="1122" name="Text Box 179"/>
          <p:cNvSpPr txBox="1">
            <a:spLocks noChangeArrowheads="1"/>
          </p:cNvSpPr>
          <p:nvPr/>
        </p:nvSpPr>
        <p:spPr bwMode="auto">
          <a:xfrm>
            <a:off x="381000" y="31242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Ví dụ 2:</a:t>
            </a:r>
          </a:p>
        </p:txBody>
      </p:sp>
      <p:sp>
        <p:nvSpPr>
          <p:cNvPr id="1123" name="Text Box 180"/>
          <p:cNvSpPr txBox="1">
            <a:spLocks noChangeArrowheads="1"/>
          </p:cNvSpPr>
          <p:nvPr/>
        </p:nvSpPr>
        <p:spPr bwMode="auto">
          <a:xfrm>
            <a:off x="381000" y="27432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Ví dụ 1: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3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3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3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3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3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3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3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3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3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3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3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3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3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3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3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3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3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3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3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3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3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3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3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3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53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3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3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3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3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3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53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53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3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53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3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53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53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53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53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53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53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53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53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344" grpId="0"/>
      <p:bldP spid="53345" grpId="0"/>
      <p:bldP spid="53346" grpId="0" animBg="1"/>
      <p:bldP spid="53347" grpId="0"/>
      <p:bldP spid="53348" grpId="0" animBg="1"/>
      <p:bldP spid="53354" grpId="0"/>
      <p:bldP spid="53355" grpId="0"/>
      <p:bldP spid="53356" grpId="0" animBg="1"/>
      <p:bldP spid="53357" grpId="0"/>
      <p:bldP spid="53358" grpId="0" animBg="1"/>
      <p:bldP spid="53359" grpId="0"/>
      <p:bldP spid="53360" grpId="0"/>
      <p:bldP spid="53361" grpId="0" animBg="1"/>
      <p:bldP spid="53362" grpId="0"/>
      <p:bldP spid="53363" grpId="0" animBg="1"/>
      <p:bldP spid="53390" grpId="0" animBg="1"/>
      <p:bldP spid="53391" grpId="0" animBg="1"/>
      <p:bldP spid="53392" grpId="0"/>
      <p:bldP spid="53393" grpId="0" animBg="1"/>
      <p:bldP spid="53395" grpId="0" animBg="1"/>
      <p:bldP spid="53396" grpId="0"/>
      <p:bldP spid="53398" grpId="0"/>
      <p:bldP spid="53399" grpId="0"/>
      <p:bldP spid="53400" grpId="0" animBg="1"/>
      <p:bldP spid="53401" grpId="0"/>
      <p:bldP spid="53402" grpId="0" animBg="1"/>
      <p:bldP spid="53403" grpId="0"/>
      <p:bldP spid="53404" grpId="0"/>
      <p:bldP spid="53405" grpId="0"/>
      <p:bldP spid="53406" grpId="0" animBg="1"/>
      <p:bldP spid="53407" grpId="0"/>
      <p:bldP spid="53408" grpId="0"/>
      <p:bldP spid="53409" grpId="0" animBg="1"/>
      <p:bldP spid="53410" grpId="0"/>
      <p:bldP spid="53412" grpId="0"/>
      <p:bldP spid="53413" grpId="0" animBg="1"/>
      <p:bldP spid="53414" grpId="0" animBg="1"/>
      <p:bldP spid="53415" grpId="0"/>
      <p:bldP spid="53416" grpId="0"/>
      <p:bldP spid="53417" grpId="0"/>
      <p:bldP spid="53418" grpId="0"/>
      <p:bldP spid="53419" grpId="0" animBg="1"/>
      <p:bldP spid="53420" grpId="0"/>
      <p:bldP spid="53421" grpId="0"/>
      <p:bldP spid="53422" grpId="0" animBg="1"/>
      <p:bldP spid="53423" grpId="0"/>
      <p:bldP spid="534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/>
          <p:cNvSpPr>
            <a:spLocks noChangeShapeType="1"/>
          </p:cNvSpPr>
          <p:nvPr/>
        </p:nvSpPr>
        <p:spPr bwMode="auto">
          <a:xfrm>
            <a:off x="2514600" y="1371600"/>
            <a:ext cx="0" cy="2514600"/>
          </a:xfrm>
          <a:prstGeom prst="line">
            <a:avLst/>
          </a:prstGeom>
          <a:noFill/>
          <a:ln w="12700" cap="rnd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7171" name="Picture 3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1906" y="5807869"/>
            <a:ext cx="966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1371600"/>
            <a:ext cx="1676400" cy="5486400"/>
          </a:xfrm>
          <a:prstGeom prst="rect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2700000" scaled="1"/>
          </a:gra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pic>
        <p:nvPicPr>
          <p:cNvPr id="7173" name="Picture 5" descr="Logo-BG&amp;DD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381000"/>
            <a:ext cx="6096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WordArt 6"/>
          <p:cNvSpPr>
            <a:spLocks noChangeArrowheads="1" noChangeShapeType="1" noTextEdit="1"/>
          </p:cNvSpPr>
          <p:nvPr/>
        </p:nvSpPr>
        <p:spPr bwMode="auto">
          <a:xfrm>
            <a:off x="304800" y="0"/>
            <a:ext cx="1524000" cy="1447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3600" b="1" kern="10" normalizeH="1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175" name="Rectangle 8"/>
          <p:cNvSpPr>
            <a:spLocks noChangeArrowheads="1"/>
          </p:cNvSpPr>
          <p:nvPr/>
        </p:nvSpPr>
        <p:spPr bwMode="auto">
          <a:xfrm>
            <a:off x="1676400" y="1371600"/>
            <a:ext cx="7467600" cy="54864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7176" name="WordArt 9"/>
          <p:cNvSpPr>
            <a:spLocks noChangeArrowheads="1" noChangeShapeType="1" noTextEdit="1"/>
          </p:cNvSpPr>
          <p:nvPr/>
        </p:nvSpPr>
        <p:spPr bwMode="auto">
          <a:xfrm>
            <a:off x="2286000" y="609600"/>
            <a:ext cx="1295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66CC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Toán:</a:t>
            </a:r>
          </a:p>
        </p:txBody>
      </p:sp>
      <p:sp>
        <p:nvSpPr>
          <p:cNvPr id="7177" name="Text Box 11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-76200" y="17668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990000"/>
                </a:solidFill>
                <a:latin typeface="Arial" charset="0"/>
              </a:rPr>
              <a:t>Kiểm tra bài cũ</a:t>
            </a:r>
          </a:p>
        </p:txBody>
      </p:sp>
      <p:sp>
        <p:nvSpPr>
          <p:cNvPr id="7178" name="Text Box 12"/>
          <p:cNvSpPr txBox="1">
            <a:spLocks noChangeArrowheads="1"/>
          </p:cNvSpPr>
          <p:nvPr/>
        </p:nvSpPr>
        <p:spPr bwMode="auto">
          <a:xfrm>
            <a:off x="2057400" y="4343400"/>
            <a:ext cx="685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7179" name="WordArt 13"/>
          <p:cNvSpPr>
            <a:spLocks noChangeArrowheads="1" noChangeShapeType="1" noTextEdit="1"/>
          </p:cNvSpPr>
          <p:nvPr/>
        </p:nvSpPr>
        <p:spPr bwMode="auto">
          <a:xfrm>
            <a:off x="3733800" y="304800"/>
            <a:ext cx="5105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Phép nhân phân số</a:t>
            </a:r>
          </a:p>
        </p:txBody>
      </p:sp>
      <p:sp>
        <p:nvSpPr>
          <p:cNvPr id="7180" name="Text Box 14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-76200" y="22098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CC3300"/>
                </a:solidFill>
                <a:latin typeface="Arial" charset="0"/>
              </a:rPr>
              <a:t>Bài mới:</a:t>
            </a:r>
          </a:p>
        </p:txBody>
      </p:sp>
      <p:sp>
        <p:nvSpPr>
          <p:cNvPr id="7181" name="Line 47"/>
          <p:cNvSpPr>
            <a:spLocks noChangeShapeType="1"/>
          </p:cNvSpPr>
          <p:nvPr/>
        </p:nvSpPr>
        <p:spPr bwMode="auto">
          <a:xfrm>
            <a:off x="8686800" y="2667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2" name="Text Box 67"/>
          <p:cNvSpPr txBox="1">
            <a:spLocks noChangeArrowheads="1"/>
          </p:cNvSpPr>
          <p:nvPr/>
        </p:nvSpPr>
        <p:spPr bwMode="auto">
          <a:xfrm>
            <a:off x="228600" y="3276600"/>
            <a:ext cx="121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  <a:latin typeface="Arial" charset="0"/>
              </a:rPr>
              <a:t>Quy tắc:</a:t>
            </a:r>
          </a:p>
        </p:txBody>
      </p:sp>
      <p:sp>
        <p:nvSpPr>
          <p:cNvPr id="7183" name="Text Box 68"/>
          <p:cNvSpPr txBox="1">
            <a:spLocks noChangeArrowheads="1"/>
          </p:cNvSpPr>
          <p:nvPr/>
        </p:nvSpPr>
        <p:spPr bwMode="auto">
          <a:xfrm>
            <a:off x="228600" y="2971800"/>
            <a:ext cx="121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  <a:latin typeface="Arial" charset="0"/>
              </a:rPr>
              <a:t>Ví dụ 2:</a:t>
            </a:r>
          </a:p>
        </p:txBody>
      </p:sp>
      <p:sp>
        <p:nvSpPr>
          <p:cNvPr id="7184" name="Text Box 69"/>
          <p:cNvSpPr txBox="1">
            <a:spLocks noChangeArrowheads="1"/>
          </p:cNvSpPr>
          <p:nvPr/>
        </p:nvSpPr>
        <p:spPr bwMode="auto">
          <a:xfrm>
            <a:off x="228600" y="2590800"/>
            <a:ext cx="121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  <a:latin typeface="Arial" charset="0"/>
              </a:rPr>
              <a:t>Ví dụ 1:</a:t>
            </a:r>
          </a:p>
        </p:txBody>
      </p:sp>
      <p:sp>
        <p:nvSpPr>
          <p:cNvPr id="7185" name="Text Box 70"/>
          <p:cNvSpPr txBox="1">
            <a:spLocks noChangeArrowheads="1"/>
          </p:cNvSpPr>
          <p:nvPr/>
        </p:nvSpPr>
        <p:spPr bwMode="auto">
          <a:xfrm>
            <a:off x="0" y="37179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CC0000"/>
                </a:solidFill>
                <a:latin typeface="Arial" charset="0"/>
              </a:rPr>
              <a:t>Thực hành:</a:t>
            </a:r>
          </a:p>
        </p:txBody>
      </p:sp>
      <p:sp>
        <p:nvSpPr>
          <p:cNvPr id="47184" name="Text Box 80"/>
          <p:cNvSpPr txBox="1">
            <a:spLocks noChangeArrowheads="1"/>
          </p:cNvSpPr>
          <p:nvPr/>
        </p:nvSpPr>
        <p:spPr bwMode="auto">
          <a:xfrm>
            <a:off x="4038600" y="2514600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=</a:t>
            </a:r>
          </a:p>
        </p:txBody>
      </p:sp>
      <p:sp>
        <p:nvSpPr>
          <p:cNvPr id="47186" name="Text Box 82"/>
          <p:cNvSpPr txBox="1">
            <a:spLocks noChangeArrowheads="1"/>
          </p:cNvSpPr>
          <p:nvPr/>
        </p:nvSpPr>
        <p:spPr bwMode="auto">
          <a:xfrm>
            <a:off x="5029200" y="2514600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=</a:t>
            </a:r>
          </a:p>
        </p:txBody>
      </p:sp>
      <p:sp>
        <p:nvSpPr>
          <p:cNvPr id="47188" name="Text Box 84"/>
          <p:cNvSpPr txBox="1">
            <a:spLocks noChangeArrowheads="1"/>
          </p:cNvSpPr>
          <p:nvPr/>
        </p:nvSpPr>
        <p:spPr bwMode="auto">
          <a:xfrm>
            <a:off x="4038600" y="53181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=</a:t>
            </a:r>
          </a:p>
        </p:txBody>
      </p:sp>
      <p:sp>
        <p:nvSpPr>
          <p:cNvPr id="7189" name="Text Box 86"/>
          <p:cNvSpPr txBox="1">
            <a:spLocks noChangeArrowheads="1"/>
          </p:cNvSpPr>
          <p:nvPr/>
        </p:nvSpPr>
        <p:spPr bwMode="auto">
          <a:xfrm>
            <a:off x="228600" y="4175125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  <a:latin typeface="Arial" charset="0"/>
              </a:rPr>
              <a:t>B</a:t>
            </a:r>
            <a:r>
              <a:rPr lang="en-US" b="1">
                <a:solidFill>
                  <a:srgbClr val="CC0000"/>
                </a:solidFill>
                <a:latin typeface="Arial" charset="0"/>
              </a:rPr>
              <a:t>ài 1:</a:t>
            </a:r>
          </a:p>
        </p:txBody>
      </p:sp>
      <p:sp>
        <p:nvSpPr>
          <p:cNvPr id="7190" name="Text Box 87"/>
          <p:cNvSpPr txBox="1">
            <a:spLocks noChangeArrowheads="1"/>
          </p:cNvSpPr>
          <p:nvPr/>
        </p:nvSpPr>
        <p:spPr bwMode="auto">
          <a:xfrm>
            <a:off x="3276600" y="2346325"/>
            <a:ext cx="990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4      6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5      7</a:t>
            </a:r>
          </a:p>
        </p:txBody>
      </p:sp>
      <p:sp>
        <p:nvSpPr>
          <p:cNvPr id="7191" name="Line 90"/>
          <p:cNvSpPr>
            <a:spLocks noChangeShapeType="1"/>
          </p:cNvSpPr>
          <p:nvPr/>
        </p:nvSpPr>
        <p:spPr bwMode="auto">
          <a:xfrm>
            <a:off x="3810000" y="35814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92" name="Text Box 93"/>
          <p:cNvSpPr txBox="1">
            <a:spLocks noChangeArrowheads="1"/>
          </p:cNvSpPr>
          <p:nvPr/>
        </p:nvSpPr>
        <p:spPr bwMode="auto">
          <a:xfrm>
            <a:off x="3276600" y="3184525"/>
            <a:ext cx="990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2      1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9      2</a:t>
            </a:r>
          </a:p>
        </p:txBody>
      </p:sp>
      <p:sp>
        <p:nvSpPr>
          <p:cNvPr id="7193" name="Text Box 94"/>
          <p:cNvSpPr txBox="1">
            <a:spLocks noChangeArrowheads="1"/>
          </p:cNvSpPr>
          <p:nvPr/>
        </p:nvSpPr>
        <p:spPr bwMode="auto">
          <a:xfrm>
            <a:off x="3276600" y="4175125"/>
            <a:ext cx="990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1      8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2      3</a:t>
            </a:r>
          </a:p>
        </p:txBody>
      </p:sp>
      <p:sp>
        <p:nvSpPr>
          <p:cNvPr id="7194" name="Text Box 95"/>
          <p:cNvSpPr txBox="1">
            <a:spLocks noChangeArrowheads="1"/>
          </p:cNvSpPr>
          <p:nvPr/>
        </p:nvSpPr>
        <p:spPr bwMode="auto">
          <a:xfrm>
            <a:off x="3276600" y="5105400"/>
            <a:ext cx="990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1      1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8      7</a:t>
            </a:r>
          </a:p>
        </p:txBody>
      </p:sp>
      <p:sp>
        <p:nvSpPr>
          <p:cNvPr id="7195" name="Text Box 96"/>
          <p:cNvSpPr txBox="1">
            <a:spLocks noChangeArrowheads="1"/>
          </p:cNvSpPr>
          <p:nvPr/>
        </p:nvSpPr>
        <p:spPr bwMode="auto">
          <a:xfrm>
            <a:off x="3505200" y="33369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x</a:t>
            </a:r>
          </a:p>
        </p:txBody>
      </p:sp>
      <p:sp>
        <p:nvSpPr>
          <p:cNvPr id="7196" name="Text Box 97"/>
          <p:cNvSpPr txBox="1">
            <a:spLocks noChangeArrowheads="1"/>
          </p:cNvSpPr>
          <p:nvPr/>
        </p:nvSpPr>
        <p:spPr bwMode="auto">
          <a:xfrm>
            <a:off x="3505200" y="43275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x</a:t>
            </a:r>
          </a:p>
        </p:txBody>
      </p:sp>
      <p:sp>
        <p:nvSpPr>
          <p:cNvPr id="7197" name="Text Box 98"/>
          <p:cNvSpPr txBox="1">
            <a:spLocks noChangeArrowheads="1"/>
          </p:cNvSpPr>
          <p:nvPr/>
        </p:nvSpPr>
        <p:spPr bwMode="auto">
          <a:xfrm>
            <a:off x="3505200" y="52419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x</a:t>
            </a:r>
          </a:p>
        </p:txBody>
      </p:sp>
      <p:sp>
        <p:nvSpPr>
          <p:cNvPr id="7198" name="Line 100"/>
          <p:cNvSpPr>
            <a:spLocks noChangeShapeType="1"/>
          </p:cNvSpPr>
          <p:nvPr/>
        </p:nvSpPr>
        <p:spPr bwMode="auto">
          <a:xfrm>
            <a:off x="3810000" y="45720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99" name="Line 101"/>
          <p:cNvSpPr>
            <a:spLocks noChangeShapeType="1"/>
          </p:cNvSpPr>
          <p:nvPr/>
        </p:nvSpPr>
        <p:spPr bwMode="auto">
          <a:xfrm>
            <a:off x="3276600" y="45720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0" name="Line 102"/>
          <p:cNvSpPr>
            <a:spLocks noChangeShapeType="1"/>
          </p:cNvSpPr>
          <p:nvPr/>
        </p:nvSpPr>
        <p:spPr bwMode="auto">
          <a:xfrm>
            <a:off x="3276600" y="54864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1" name="Line 103"/>
          <p:cNvSpPr>
            <a:spLocks noChangeShapeType="1"/>
          </p:cNvSpPr>
          <p:nvPr/>
        </p:nvSpPr>
        <p:spPr bwMode="auto">
          <a:xfrm>
            <a:off x="3276600" y="35814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2" name="Line 104"/>
          <p:cNvSpPr>
            <a:spLocks noChangeShapeType="1"/>
          </p:cNvSpPr>
          <p:nvPr/>
        </p:nvSpPr>
        <p:spPr bwMode="auto">
          <a:xfrm>
            <a:off x="3810000" y="54864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3" name="Text Box 105"/>
          <p:cNvSpPr txBox="1">
            <a:spLocks noChangeArrowheads="1"/>
          </p:cNvSpPr>
          <p:nvPr/>
        </p:nvSpPr>
        <p:spPr bwMode="auto">
          <a:xfrm>
            <a:off x="2667000" y="33528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b/</a:t>
            </a:r>
          </a:p>
        </p:txBody>
      </p:sp>
      <p:sp>
        <p:nvSpPr>
          <p:cNvPr id="7204" name="Text Box 106"/>
          <p:cNvSpPr txBox="1">
            <a:spLocks noChangeArrowheads="1"/>
          </p:cNvSpPr>
          <p:nvPr/>
        </p:nvSpPr>
        <p:spPr bwMode="auto">
          <a:xfrm>
            <a:off x="2667000" y="5241925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d/</a:t>
            </a:r>
          </a:p>
        </p:txBody>
      </p:sp>
      <p:sp>
        <p:nvSpPr>
          <p:cNvPr id="7205" name="Text Box 107"/>
          <p:cNvSpPr txBox="1">
            <a:spLocks noChangeArrowheads="1"/>
          </p:cNvSpPr>
          <p:nvPr/>
        </p:nvSpPr>
        <p:spPr bwMode="auto">
          <a:xfrm>
            <a:off x="2667000" y="4327525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c/</a:t>
            </a:r>
          </a:p>
        </p:txBody>
      </p:sp>
      <p:sp>
        <p:nvSpPr>
          <p:cNvPr id="7206" name="Text Box 108"/>
          <p:cNvSpPr txBox="1">
            <a:spLocks noChangeArrowheads="1"/>
          </p:cNvSpPr>
          <p:nvPr/>
        </p:nvSpPr>
        <p:spPr bwMode="auto">
          <a:xfrm>
            <a:off x="2667000" y="25146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a/</a:t>
            </a:r>
          </a:p>
        </p:txBody>
      </p:sp>
      <p:sp>
        <p:nvSpPr>
          <p:cNvPr id="7207" name="Line 109"/>
          <p:cNvSpPr>
            <a:spLocks noChangeShapeType="1"/>
          </p:cNvSpPr>
          <p:nvPr/>
        </p:nvSpPr>
        <p:spPr bwMode="auto">
          <a:xfrm>
            <a:off x="3276600" y="27432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8" name="Line 110"/>
          <p:cNvSpPr>
            <a:spLocks noChangeShapeType="1"/>
          </p:cNvSpPr>
          <p:nvPr/>
        </p:nvSpPr>
        <p:spPr bwMode="auto">
          <a:xfrm>
            <a:off x="3810000" y="27432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" name="Text Box 111"/>
          <p:cNvSpPr txBox="1">
            <a:spLocks noChangeArrowheads="1"/>
          </p:cNvSpPr>
          <p:nvPr/>
        </p:nvSpPr>
        <p:spPr bwMode="auto">
          <a:xfrm>
            <a:off x="3505200" y="25146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x</a:t>
            </a:r>
          </a:p>
        </p:txBody>
      </p:sp>
      <p:sp>
        <p:nvSpPr>
          <p:cNvPr id="7210" name="Text Box 112"/>
          <p:cNvSpPr txBox="1">
            <a:spLocks noChangeArrowheads="1"/>
          </p:cNvSpPr>
          <p:nvPr/>
        </p:nvSpPr>
        <p:spPr bwMode="auto">
          <a:xfrm>
            <a:off x="2133600" y="1828800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Bài</a:t>
            </a:r>
            <a:r>
              <a:rPr lang="en-US" b="1">
                <a:latin typeface="Arial" charset="0"/>
              </a:rPr>
              <a:t> 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1.Tính:</a:t>
            </a:r>
          </a:p>
        </p:txBody>
      </p:sp>
      <p:sp>
        <p:nvSpPr>
          <p:cNvPr id="47217" name="Text Box 113"/>
          <p:cNvSpPr txBox="1">
            <a:spLocks noChangeArrowheads="1"/>
          </p:cNvSpPr>
          <p:nvPr/>
        </p:nvSpPr>
        <p:spPr bwMode="auto">
          <a:xfrm>
            <a:off x="4343400" y="2362200"/>
            <a:ext cx="1600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4 x 6       24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5 x 7       35</a:t>
            </a:r>
          </a:p>
        </p:txBody>
      </p:sp>
      <p:sp>
        <p:nvSpPr>
          <p:cNvPr id="47218" name="Line 114"/>
          <p:cNvSpPr>
            <a:spLocks noChangeShapeType="1"/>
          </p:cNvSpPr>
          <p:nvPr/>
        </p:nvSpPr>
        <p:spPr bwMode="auto">
          <a:xfrm>
            <a:off x="4419600" y="2743200"/>
            <a:ext cx="533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219" name="Line 115"/>
          <p:cNvSpPr>
            <a:spLocks noChangeShapeType="1"/>
          </p:cNvSpPr>
          <p:nvPr/>
        </p:nvSpPr>
        <p:spPr bwMode="auto">
          <a:xfrm>
            <a:off x="5410200" y="27432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220" name="Text Box 116"/>
          <p:cNvSpPr txBox="1">
            <a:spLocks noChangeArrowheads="1"/>
          </p:cNvSpPr>
          <p:nvPr/>
        </p:nvSpPr>
        <p:spPr bwMode="auto">
          <a:xfrm>
            <a:off x="4038600" y="3413125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=</a:t>
            </a:r>
          </a:p>
        </p:txBody>
      </p:sp>
      <p:sp>
        <p:nvSpPr>
          <p:cNvPr id="47221" name="Text Box 117"/>
          <p:cNvSpPr txBox="1">
            <a:spLocks noChangeArrowheads="1"/>
          </p:cNvSpPr>
          <p:nvPr/>
        </p:nvSpPr>
        <p:spPr bwMode="auto">
          <a:xfrm>
            <a:off x="5029200" y="3413125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=</a:t>
            </a:r>
          </a:p>
        </p:txBody>
      </p:sp>
      <p:sp>
        <p:nvSpPr>
          <p:cNvPr id="47223" name="Text Box 119"/>
          <p:cNvSpPr txBox="1">
            <a:spLocks noChangeArrowheads="1"/>
          </p:cNvSpPr>
          <p:nvPr/>
        </p:nvSpPr>
        <p:spPr bwMode="auto">
          <a:xfrm>
            <a:off x="4267200" y="3184525"/>
            <a:ext cx="1600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2 x 1        2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9 x 2       18</a:t>
            </a:r>
          </a:p>
        </p:txBody>
      </p:sp>
      <p:sp>
        <p:nvSpPr>
          <p:cNvPr id="47224" name="Line 120"/>
          <p:cNvSpPr>
            <a:spLocks noChangeShapeType="1"/>
          </p:cNvSpPr>
          <p:nvPr/>
        </p:nvSpPr>
        <p:spPr bwMode="auto">
          <a:xfrm>
            <a:off x="4343400" y="3581400"/>
            <a:ext cx="533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225" name="Line 121"/>
          <p:cNvSpPr>
            <a:spLocks noChangeShapeType="1"/>
          </p:cNvSpPr>
          <p:nvPr/>
        </p:nvSpPr>
        <p:spPr bwMode="auto">
          <a:xfrm>
            <a:off x="5334000" y="35814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228" name="Text Box 124"/>
          <p:cNvSpPr txBox="1">
            <a:spLocks noChangeArrowheads="1"/>
          </p:cNvSpPr>
          <p:nvPr/>
        </p:nvSpPr>
        <p:spPr bwMode="auto">
          <a:xfrm>
            <a:off x="4267200" y="4175125"/>
            <a:ext cx="1600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1 x 8        8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2 x 3        6</a:t>
            </a:r>
          </a:p>
        </p:txBody>
      </p:sp>
      <p:sp>
        <p:nvSpPr>
          <p:cNvPr id="47229" name="Line 125"/>
          <p:cNvSpPr>
            <a:spLocks noChangeShapeType="1"/>
          </p:cNvSpPr>
          <p:nvPr/>
        </p:nvSpPr>
        <p:spPr bwMode="auto">
          <a:xfrm>
            <a:off x="4343400" y="4572000"/>
            <a:ext cx="533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230" name="Line 126"/>
          <p:cNvSpPr>
            <a:spLocks noChangeShapeType="1"/>
          </p:cNvSpPr>
          <p:nvPr/>
        </p:nvSpPr>
        <p:spPr bwMode="auto">
          <a:xfrm>
            <a:off x="5334000" y="45720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231" name="Text Box 127"/>
          <p:cNvSpPr txBox="1">
            <a:spLocks noChangeArrowheads="1"/>
          </p:cNvSpPr>
          <p:nvPr/>
        </p:nvSpPr>
        <p:spPr bwMode="auto">
          <a:xfrm>
            <a:off x="4038600" y="44037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=</a:t>
            </a:r>
          </a:p>
        </p:txBody>
      </p:sp>
      <p:sp>
        <p:nvSpPr>
          <p:cNvPr id="47236" name="Text Box 132"/>
          <p:cNvSpPr txBox="1">
            <a:spLocks noChangeArrowheads="1"/>
          </p:cNvSpPr>
          <p:nvPr/>
        </p:nvSpPr>
        <p:spPr bwMode="auto">
          <a:xfrm>
            <a:off x="4267200" y="5105400"/>
            <a:ext cx="1600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1 x 1         1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8 x 7        56</a:t>
            </a:r>
          </a:p>
        </p:txBody>
      </p:sp>
      <p:sp>
        <p:nvSpPr>
          <p:cNvPr id="47237" name="Line 133"/>
          <p:cNvSpPr>
            <a:spLocks noChangeShapeType="1"/>
          </p:cNvSpPr>
          <p:nvPr/>
        </p:nvSpPr>
        <p:spPr bwMode="auto">
          <a:xfrm>
            <a:off x="4343400" y="5502275"/>
            <a:ext cx="533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238" name="Line 134"/>
          <p:cNvSpPr>
            <a:spLocks noChangeShapeType="1"/>
          </p:cNvSpPr>
          <p:nvPr/>
        </p:nvSpPr>
        <p:spPr bwMode="auto">
          <a:xfrm>
            <a:off x="5410200" y="5502275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239" name="Text Box 135"/>
          <p:cNvSpPr txBox="1">
            <a:spLocks noChangeArrowheads="1"/>
          </p:cNvSpPr>
          <p:nvPr/>
        </p:nvSpPr>
        <p:spPr bwMode="auto">
          <a:xfrm>
            <a:off x="4953000" y="44037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=</a:t>
            </a:r>
          </a:p>
        </p:txBody>
      </p:sp>
      <p:sp>
        <p:nvSpPr>
          <p:cNvPr id="47240" name="Text Box 136"/>
          <p:cNvSpPr txBox="1">
            <a:spLocks noChangeArrowheads="1"/>
          </p:cNvSpPr>
          <p:nvPr/>
        </p:nvSpPr>
        <p:spPr bwMode="auto">
          <a:xfrm>
            <a:off x="4953000" y="53181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=</a:t>
            </a:r>
          </a:p>
        </p:txBody>
      </p:sp>
      <p:sp>
        <p:nvSpPr>
          <p:cNvPr id="7228" name="Line 141"/>
          <p:cNvSpPr>
            <a:spLocks noChangeShapeType="1"/>
          </p:cNvSpPr>
          <p:nvPr/>
        </p:nvSpPr>
        <p:spPr bwMode="auto">
          <a:xfrm>
            <a:off x="3276600" y="27432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29" name="Text Box 142"/>
          <p:cNvSpPr txBox="1">
            <a:spLocks noChangeArrowheads="1"/>
          </p:cNvSpPr>
          <p:nvPr/>
        </p:nvSpPr>
        <p:spPr bwMode="auto">
          <a:xfrm>
            <a:off x="3505200" y="25146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x</a:t>
            </a:r>
          </a:p>
        </p:txBody>
      </p:sp>
      <p:sp>
        <p:nvSpPr>
          <p:cNvPr id="7230" name="WordArt 143"/>
          <p:cNvSpPr>
            <a:spLocks noChangeArrowheads="1" noChangeShapeType="1" noTextEdit="1"/>
          </p:cNvSpPr>
          <p:nvPr/>
        </p:nvSpPr>
        <p:spPr bwMode="auto">
          <a:xfrm>
            <a:off x="5486400" y="0"/>
            <a:ext cx="352425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16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Thứ sáu ngày 13 tháng 3 năm 2009</a:t>
            </a:r>
            <a:endParaRPr lang="en-US" sz="1600" kern="10">
              <a:ln w="19050">
                <a:solidFill>
                  <a:srgbClr val="00FF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7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7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7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7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7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7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7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7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7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84" grpId="0"/>
      <p:bldP spid="47186" grpId="0"/>
      <p:bldP spid="47188" grpId="0"/>
      <p:bldP spid="47217" grpId="0"/>
      <p:bldP spid="47218" grpId="0" animBg="1"/>
      <p:bldP spid="47219" grpId="0" animBg="1"/>
      <p:bldP spid="47220" grpId="0"/>
      <p:bldP spid="47221" grpId="0"/>
      <p:bldP spid="47223" grpId="0"/>
      <p:bldP spid="47224" grpId="0" animBg="1"/>
      <p:bldP spid="47225" grpId="0" animBg="1"/>
      <p:bldP spid="47228" grpId="0"/>
      <p:bldP spid="47229" grpId="0" animBg="1"/>
      <p:bldP spid="47230" grpId="0" animBg="1"/>
      <p:bldP spid="47231" grpId="0"/>
      <p:bldP spid="47236" grpId="0"/>
      <p:bldP spid="47237" grpId="0" animBg="1"/>
      <p:bldP spid="47238" grpId="0" animBg="1"/>
      <p:bldP spid="47239" grpId="0"/>
      <p:bldP spid="472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>
            <a:off x="2514600" y="1371600"/>
            <a:ext cx="0" cy="2514600"/>
          </a:xfrm>
          <a:prstGeom prst="line">
            <a:avLst/>
          </a:prstGeom>
          <a:noFill/>
          <a:ln w="12700" cap="rnd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8195" name="Picture 3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1906" y="5807869"/>
            <a:ext cx="966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1371600"/>
            <a:ext cx="1676400" cy="5486400"/>
          </a:xfrm>
          <a:prstGeom prst="rect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2700000" scaled="1"/>
          </a:gra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pic>
        <p:nvPicPr>
          <p:cNvPr id="8197" name="Picture 5" descr="Logo-BG&amp;DD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381000"/>
            <a:ext cx="6096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WordArt 6"/>
          <p:cNvSpPr>
            <a:spLocks noChangeArrowheads="1" noChangeShapeType="1" noTextEdit="1"/>
          </p:cNvSpPr>
          <p:nvPr/>
        </p:nvSpPr>
        <p:spPr bwMode="auto">
          <a:xfrm>
            <a:off x="304800" y="0"/>
            <a:ext cx="1524000" cy="1447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3600" b="1" kern="10" normalizeH="1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8199" name="Rectangle 8"/>
          <p:cNvSpPr>
            <a:spLocks noChangeArrowheads="1"/>
          </p:cNvSpPr>
          <p:nvPr/>
        </p:nvSpPr>
        <p:spPr bwMode="auto">
          <a:xfrm>
            <a:off x="1676400" y="1371600"/>
            <a:ext cx="7467600" cy="54864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8200" name="WordArt 9"/>
          <p:cNvSpPr>
            <a:spLocks noChangeArrowheads="1" noChangeShapeType="1" noTextEdit="1"/>
          </p:cNvSpPr>
          <p:nvPr/>
        </p:nvSpPr>
        <p:spPr bwMode="auto">
          <a:xfrm>
            <a:off x="2286000" y="609600"/>
            <a:ext cx="1295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66CC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Toán:</a:t>
            </a:r>
          </a:p>
        </p:txBody>
      </p:sp>
      <p:sp>
        <p:nvSpPr>
          <p:cNvPr id="8201" name="Text Box 11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-76200" y="17668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990000"/>
                </a:solidFill>
                <a:latin typeface="Arial" charset="0"/>
              </a:rPr>
              <a:t>Kiểm tra bài cũ</a:t>
            </a:r>
          </a:p>
        </p:txBody>
      </p:sp>
      <p:sp>
        <p:nvSpPr>
          <p:cNvPr id="8202" name="Text Box 12"/>
          <p:cNvSpPr txBox="1">
            <a:spLocks noChangeArrowheads="1"/>
          </p:cNvSpPr>
          <p:nvPr/>
        </p:nvSpPr>
        <p:spPr bwMode="auto">
          <a:xfrm>
            <a:off x="2057400" y="4343400"/>
            <a:ext cx="685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8203" name="WordArt 13"/>
          <p:cNvSpPr>
            <a:spLocks noChangeArrowheads="1" noChangeShapeType="1" noTextEdit="1"/>
          </p:cNvSpPr>
          <p:nvPr/>
        </p:nvSpPr>
        <p:spPr bwMode="auto">
          <a:xfrm>
            <a:off x="3733800" y="304800"/>
            <a:ext cx="5105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Phép nhân phân số</a:t>
            </a:r>
          </a:p>
        </p:txBody>
      </p:sp>
      <p:sp>
        <p:nvSpPr>
          <p:cNvPr id="8204" name="Text Box 14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-76200" y="22098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CC3300"/>
                </a:solidFill>
                <a:latin typeface="Arial" charset="0"/>
              </a:rPr>
              <a:t>Bài mới:</a:t>
            </a:r>
          </a:p>
        </p:txBody>
      </p:sp>
      <p:sp>
        <p:nvSpPr>
          <p:cNvPr id="8205" name="Line 15"/>
          <p:cNvSpPr>
            <a:spLocks noChangeShapeType="1"/>
          </p:cNvSpPr>
          <p:nvPr/>
        </p:nvSpPr>
        <p:spPr bwMode="auto">
          <a:xfrm>
            <a:off x="8686800" y="2667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6" name="Text Box 16"/>
          <p:cNvSpPr txBox="1">
            <a:spLocks noChangeArrowheads="1"/>
          </p:cNvSpPr>
          <p:nvPr/>
        </p:nvSpPr>
        <p:spPr bwMode="auto">
          <a:xfrm>
            <a:off x="228600" y="3276600"/>
            <a:ext cx="121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  <a:latin typeface="Arial" charset="0"/>
              </a:rPr>
              <a:t>Quy tắc:</a:t>
            </a:r>
          </a:p>
        </p:txBody>
      </p:sp>
      <p:sp>
        <p:nvSpPr>
          <p:cNvPr id="8207" name="Text Box 17"/>
          <p:cNvSpPr txBox="1">
            <a:spLocks noChangeArrowheads="1"/>
          </p:cNvSpPr>
          <p:nvPr/>
        </p:nvSpPr>
        <p:spPr bwMode="auto">
          <a:xfrm>
            <a:off x="228600" y="2971800"/>
            <a:ext cx="121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  <a:latin typeface="Arial" charset="0"/>
              </a:rPr>
              <a:t>Ví dụ 2:</a:t>
            </a:r>
          </a:p>
        </p:txBody>
      </p:sp>
      <p:sp>
        <p:nvSpPr>
          <p:cNvPr id="8208" name="Text Box 18"/>
          <p:cNvSpPr txBox="1">
            <a:spLocks noChangeArrowheads="1"/>
          </p:cNvSpPr>
          <p:nvPr/>
        </p:nvSpPr>
        <p:spPr bwMode="auto">
          <a:xfrm>
            <a:off x="228600" y="2590800"/>
            <a:ext cx="121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  <a:latin typeface="Arial" charset="0"/>
              </a:rPr>
              <a:t>Ví dụ 1:</a:t>
            </a:r>
          </a:p>
        </p:txBody>
      </p:sp>
      <p:sp>
        <p:nvSpPr>
          <p:cNvPr id="8209" name="Text Box 19"/>
          <p:cNvSpPr txBox="1">
            <a:spLocks noChangeArrowheads="1"/>
          </p:cNvSpPr>
          <p:nvPr/>
        </p:nvSpPr>
        <p:spPr bwMode="auto">
          <a:xfrm>
            <a:off x="0" y="37179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  <a:latin typeface="Arial" charset="0"/>
              </a:rPr>
              <a:t>Thực hành:</a:t>
            </a:r>
          </a:p>
        </p:txBody>
      </p:sp>
      <p:sp>
        <p:nvSpPr>
          <p:cNvPr id="57364" name="Text Box 20"/>
          <p:cNvSpPr txBox="1">
            <a:spLocks noChangeArrowheads="1"/>
          </p:cNvSpPr>
          <p:nvPr/>
        </p:nvSpPr>
        <p:spPr bwMode="auto">
          <a:xfrm>
            <a:off x="4038600" y="2514600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=</a:t>
            </a:r>
          </a:p>
        </p:txBody>
      </p:sp>
      <p:sp>
        <p:nvSpPr>
          <p:cNvPr id="57365" name="Text Box 21"/>
          <p:cNvSpPr txBox="1">
            <a:spLocks noChangeArrowheads="1"/>
          </p:cNvSpPr>
          <p:nvPr/>
        </p:nvSpPr>
        <p:spPr bwMode="auto">
          <a:xfrm>
            <a:off x="5105400" y="2514600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=</a:t>
            </a:r>
          </a:p>
        </p:txBody>
      </p:sp>
      <p:sp>
        <p:nvSpPr>
          <p:cNvPr id="8212" name="Text Box 23"/>
          <p:cNvSpPr txBox="1">
            <a:spLocks noChangeArrowheads="1"/>
          </p:cNvSpPr>
          <p:nvPr/>
        </p:nvSpPr>
        <p:spPr bwMode="auto">
          <a:xfrm>
            <a:off x="228600" y="4175125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  <a:latin typeface="Arial" charset="0"/>
              </a:rPr>
              <a:t>B</a:t>
            </a:r>
            <a:r>
              <a:rPr lang="en-US" b="1">
                <a:solidFill>
                  <a:srgbClr val="CC0000"/>
                </a:solidFill>
                <a:latin typeface="Arial" charset="0"/>
              </a:rPr>
              <a:t>ài 1:</a:t>
            </a:r>
          </a:p>
        </p:txBody>
      </p:sp>
      <p:sp>
        <p:nvSpPr>
          <p:cNvPr id="8213" name="Text Box 24"/>
          <p:cNvSpPr txBox="1">
            <a:spLocks noChangeArrowheads="1"/>
          </p:cNvSpPr>
          <p:nvPr/>
        </p:nvSpPr>
        <p:spPr bwMode="auto">
          <a:xfrm>
            <a:off x="3276600" y="2346325"/>
            <a:ext cx="990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2      7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6      5</a:t>
            </a:r>
          </a:p>
        </p:txBody>
      </p:sp>
      <p:sp>
        <p:nvSpPr>
          <p:cNvPr id="8214" name="Line 25"/>
          <p:cNvSpPr>
            <a:spLocks noChangeShapeType="1"/>
          </p:cNvSpPr>
          <p:nvPr/>
        </p:nvSpPr>
        <p:spPr bwMode="auto">
          <a:xfrm>
            <a:off x="3810000" y="35814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5" name="Text Box 26"/>
          <p:cNvSpPr txBox="1">
            <a:spLocks noChangeArrowheads="1"/>
          </p:cNvSpPr>
          <p:nvPr/>
        </p:nvSpPr>
        <p:spPr bwMode="auto">
          <a:xfrm>
            <a:off x="3124200" y="3184525"/>
            <a:ext cx="11430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11       5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 9       10</a:t>
            </a:r>
          </a:p>
        </p:txBody>
      </p:sp>
      <p:sp>
        <p:nvSpPr>
          <p:cNvPr id="8216" name="Text Box 27"/>
          <p:cNvSpPr txBox="1">
            <a:spLocks noChangeArrowheads="1"/>
          </p:cNvSpPr>
          <p:nvPr/>
        </p:nvSpPr>
        <p:spPr bwMode="auto">
          <a:xfrm>
            <a:off x="3276600" y="4175125"/>
            <a:ext cx="990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3      6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9      8</a:t>
            </a:r>
          </a:p>
        </p:txBody>
      </p:sp>
      <p:sp>
        <p:nvSpPr>
          <p:cNvPr id="8217" name="Text Box 29"/>
          <p:cNvSpPr txBox="1">
            <a:spLocks noChangeArrowheads="1"/>
          </p:cNvSpPr>
          <p:nvPr/>
        </p:nvSpPr>
        <p:spPr bwMode="auto">
          <a:xfrm>
            <a:off x="3505200" y="33369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x</a:t>
            </a:r>
          </a:p>
        </p:txBody>
      </p:sp>
      <p:sp>
        <p:nvSpPr>
          <p:cNvPr id="8218" name="Text Box 30"/>
          <p:cNvSpPr txBox="1">
            <a:spLocks noChangeArrowheads="1"/>
          </p:cNvSpPr>
          <p:nvPr/>
        </p:nvSpPr>
        <p:spPr bwMode="auto">
          <a:xfrm>
            <a:off x="3505200" y="43275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x</a:t>
            </a:r>
          </a:p>
        </p:txBody>
      </p:sp>
      <p:sp>
        <p:nvSpPr>
          <p:cNvPr id="8219" name="Line 32"/>
          <p:cNvSpPr>
            <a:spLocks noChangeShapeType="1"/>
          </p:cNvSpPr>
          <p:nvPr/>
        </p:nvSpPr>
        <p:spPr bwMode="auto">
          <a:xfrm>
            <a:off x="3810000" y="45720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0" name="Line 33"/>
          <p:cNvSpPr>
            <a:spLocks noChangeShapeType="1"/>
          </p:cNvSpPr>
          <p:nvPr/>
        </p:nvSpPr>
        <p:spPr bwMode="auto">
          <a:xfrm>
            <a:off x="3276600" y="45720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1" name="Line 35"/>
          <p:cNvSpPr>
            <a:spLocks noChangeShapeType="1"/>
          </p:cNvSpPr>
          <p:nvPr/>
        </p:nvSpPr>
        <p:spPr bwMode="auto">
          <a:xfrm>
            <a:off x="3200400" y="35814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2" name="Text Box 37"/>
          <p:cNvSpPr txBox="1">
            <a:spLocks noChangeArrowheads="1"/>
          </p:cNvSpPr>
          <p:nvPr/>
        </p:nvSpPr>
        <p:spPr bwMode="auto">
          <a:xfrm>
            <a:off x="2667000" y="33528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b/</a:t>
            </a:r>
          </a:p>
        </p:txBody>
      </p:sp>
      <p:sp>
        <p:nvSpPr>
          <p:cNvPr id="8223" name="Text Box 39"/>
          <p:cNvSpPr txBox="1">
            <a:spLocks noChangeArrowheads="1"/>
          </p:cNvSpPr>
          <p:nvPr/>
        </p:nvSpPr>
        <p:spPr bwMode="auto">
          <a:xfrm>
            <a:off x="2667000" y="4327525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c/</a:t>
            </a:r>
          </a:p>
        </p:txBody>
      </p:sp>
      <p:sp>
        <p:nvSpPr>
          <p:cNvPr id="8224" name="Text Box 40"/>
          <p:cNvSpPr txBox="1">
            <a:spLocks noChangeArrowheads="1"/>
          </p:cNvSpPr>
          <p:nvPr/>
        </p:nvSpPr>
        <p:spPr bwMode="auto">
          <a:xfrm>
            <a:off x="2667000" y="25146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a/</a:t>
            </a:r>
          </a:p>
        </p:txBody>
      </p:sp>
      <p:sp>
        <p:nvSpPr>
          <p:cNvPr id="8225" name="Line 41"/>
          <p:cNvSpPr>
            <a:spLocks noChangeShapeType="1"/>
          </p:cNvSpPr>
          <p:nvPr/>
        </p:nvSpPr>
        <p:spPr bwMode="auto">
          <a:xfrm>
            <a:off x="3276600" y="27432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6" name="Line 42"/>
          <p:cNvSpPr>
            <a:spLocks noChangeShapeType="1"/>
          </p:cNvSpPr>
          <p:nvPr/>
        </p:nvSpPr>
        <p:spPr bwMode="auto">
          <a:xfrm>
            <a:off x="3810000" y="27432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7" name="Text Box 43"/>
          <p:cNvSpPr txBox="1">
            <a:spLocks noChangeArrowheads="1"/>
          </p:cNvSpPr>
          <p:nvPr/>
        </p:nvSpPr>
        <p:spPr bwMode="auto">
          <a:xfrm>
            <a:off x="3505200" y="25146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x</a:t>
            </a:r>
          </a:p>
        </p:txBody>
      </p:sp>
      <p:sp>
        <p:nvSpPr>
          <p:cNvPr id="8228" name="Text Box 44"/>
          <p:cNvSpPr txBox="1">
            <a:spLocks noChangeArrowheads="1"/>
          </p:cNvSpPr>
          <p:nvPr/>
        </p:nvSpPr>
        <p:spPr bwMode="auto">
          <a:xfrm>
            <a:off x="2133600" y="1828800"/>
            <a:ext cx="403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Bài 2. Rút gọn rồi tính:</a:t>
            </a:r>
          </a:p>
        </p:txBody>
      </p:sp>
      <p:sp>
        <p:nvSpPr>
          <p:cNvPr id="57389" name="Text Box 45"/>
          <p:cNvSpPr txBox="1">
            <a:spLocks noChangeArrowheads="1"/>
          </p:cNvSpPr>
          <p:nvPr/>
        </p:nvSpPr>
        <p:spPr bwMode="auto">
          <a:xfrm>
            <a:off x="5334000" y="2362200"/>
            <a:ext cx="1600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1 x 7       7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3 x 5       35</a:t>
            </a:r>
          </a:p>
        </p:txBody>
      </p:sp>
      <p:sp>
        <p:nvSpPr>
          <p:cNvPr id="57390" name="Line 46"/>
          <p:cNvSpPr>
            <a:spLocks noChangeShapeType="1"/>
          </p:cNvSpPr>
          <p:nvPr/>
        </p:nvSpPr>
        <p:spPr bwMode="auto">
          <a:xfrm>
            <a:off x="5410200" y="2743200"/>
            <a:ext cx="533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91" name="Line 47"/>
          <p:cNvSpPr>
            <a:spLocks noChangeShapeType="1"/>
          </p:cNvSpPr>
          <p:nvPr/>
        </p:nvSpPr>
        <p:spPr bwMode="auto">
          <a:xfrm>
            <a:off x="6324600" y="27432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92" name="Text Box 48"/>
          <p:cNvSpPr txBox="1">
            <a:spLocks noChangeArrowheads="1"/>
          </p:cNvSpPr>
          <p:nvPr/>
        </p:nvSpPr>
        <p:spPr bwMode="auto">
          <a:xfrm>
            <a:off x="5181600" y="3413125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=</a:t>
            </a:r>
          </a:p>
        </p:txBody>
      </p:sp>
      <p:sp>
        <p:nvSpPr>
          <p:cNvPr id="57393" name="Text Box 49"/>
          <p:cNvSpPr txBox="1">
            <a:spLocks noChangeArrowheads="1"/>
          </p:cNvSpPr>
          <p:nvPr/>
        </p:nvSpPr>
        <p:spPr bwMode="auto">
          <a:xfrm>
            <a:off x="4038600" y="4403725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=</a:t>
            </a:r>
          </a:p>
        </p:txBody>
      </p:sp>
      <p:sp>
        <p:nvSpPr>
          <p:cNvPr id="57394" name="Text Box 50"/>
          <p:cNvSpPr txBox="1">
            <a:spLocks noChangeArrowheads="1"/>
          </p:cNvSpPr>
          <p:nvPr/>
        </p:nvSpPr>
        <p:spPr bwMode="auto">
          <a:xfrm>
            <a:off x="5486400" y="3200400"/>
            <a:ext cx="1981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11 x  1       22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 9  x  5       45</a:t>
            </a:r>
          </a:p>
        </p:txBody>
      </p:sp>
      <p:sp>
        <p:nvSpPr>
          <p:cNvPr id="57395" name="Line 51"/>
          <p:cNvSpPr>
            <a:spLocks noChangeShapeType="1"/>
          </p:cNvSpPr>
          <p:nvPr/>
        </p:nvSpPr>
        <p:spPr bwMode="auto">
          <a:xfrm>
            <a:off x="5562600" y="3597275"/>
            <a:ext cx="685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96" name="Line 52"/>
          <p:cNvSpPr>
            <a:spLocks noChangeShapeType="1"/>
          </p:cNvSpPr>
          <p:nvPr/>
        </p:nvSpPr>
        <p:spPr bwMode="auto">
          <a:xfrm>
            <a:off x="6705600" y="3597275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97" name="Text Box 53"/>
          <p:cNvSpPr txBox="1">
            <a:spLocks noChangeArrowheads="1"/>
          </p:cNvSpPr>
          <p:nvPr/>
        </p:nvSpPr>
        <p:spPr bwMode="auto">
          <a:xfrm>
            <a:off x="5486400" y="4175125"/>
            <a:ext cx="1600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1 x 3      3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3 x 4     12</a:t>
            </a:r>
          </a:p>
        </p:txBody>
      </p:sp>
      <p:sp>
        <p:nvSpPr>
          <p:cNvPr id="57398" name="Line 54"/>
          <p:cNvSpPr>
            <a:spLocks noChangeShapeType="1"/>
          </p:cNvSpPr>
          <p:nvPr/>
        </p:nvSpPr>
        <p:spPr bwMode="auto">
          <a:xfrm>
            <a:off x="5562600" y="4572000"/>
            <a:ext cx="533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99" name="Line 55"/>
          <p:cNvSpPr>
            <a:spLocks noChangeShapeType="1"/>
          </p:cNvSpPr>
          <p:nvPr/>
        </p:nvSpPr>
        <p:spPr bwMode="auto">
          <a:xfrm>
            <a:off x="6400800" y="45720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400" name="Text Box 56"/>
          <p:cNvSpPr txBox="1">
            <a:spLocks noChangeArrowheads="1"/>
          </p:cNvSpPr>
          <p:nvPr/>
        </p:nvSpPr>
        <p:spPr bwMode="auto">
          <a:xfrm>
            <a:off x="6096000" y="44037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=</a:t>
            </a:r>
          </a:p>
        </p:txBody>
      </p:sp>
      <p:sp>
        <p:nvSpPr>
          <p:cNvPr id="57404" name="Text Box 60"/>
          <p:cNvSpPr txBox="1">
            <a:spLocks noChangeArrowheads="1"/>
          </p:cNvSpPr>
          <p:nvPr/>
        </p:nvSpPr>
        <p:spPr bwMode="auto">
          <a:xfrm>
            <a:off x="5257800" y="44037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=</a:t>
            </a:r>
          </a:p>
        </p:txBody>
      </p:sp>
      <p:sp>
        <p:nvSpPr>
          <p:cNvPr id="8242" name="Line 62"/>
          <p:cNvSpPr>
            <a:spLocks noChangeShapeType="1"/>
          </p:cNvSpPr>
          <p:nvPr/>
        </p:nvSpPr>
        <p:spPr bwMode="auto">
          <a:xfrm>
            <a:off x="3276600" y="27432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407" name="Text Box 63"/>
          <p:cNvSpPr txBox="1">
            <a:spLocks noChangeArrowheads="1"/>
          </p:cNvSpPr>
          <p:nvPr/>
        </p:nvSpPr>
        <p:spPr bwMode="auto">
          <a:xfrm>
            <a:off x="4572000" y="25146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x</a:t>
            </a:r>
          </a:p>
        </p:txBody>
      </p:sp>
      <p:sp>
        <p:nvSpPr>
          <p:cNvPr id="57408" name="Text Box 64"/>
          <p:cNvSpPr txBox="1">
            <a:spLocks noChangeArrowheads="1"/>
          </p:cNvSpPr>
          <p:nvPr/>
        </p:nvSpPr>
        <p:spPr bwMode="auto">
          <a:xfrm>
            <a:off x="4343400" y="2362200"/>
            <a:ext cx="990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1      7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3      5</a:t>
            </a:r>
          </a:p>
        </p:txBody>
      </p:sp>
      <p:sp>
        <p:nvSpPr>
          <p:cNvPr id="57409" name="Line 65"/>
          <p:cNvSpPr>
            <a:spLocks noChangeShapeType="1"/>
          </p:cNvSpPr>
          <p:nvPr/>
        </p:nvSpPr>
        <p:spPr bwMode="auto">
          <a:xfrm>
            <a:off x="4876800" y="2759075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410" name="Line 66"/>
          <p:cNvSpPr>
            <a:spLocks noChangeShapeType="1"/>
          </p:cNvSpPr>
          <p:nvPr/>
        </p:nvSpPr>
        <p:spPr bwMode="auto">
          <a:xfrm>
            <a:off x="4343400" y="2759075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411" name="Text Box 67"/>
          <p:cNvSpPr txBox="1">
            <a:spLocks noChangeArrowheads="1"/>
          </p:cNvSpPr>
          <p:nvPr/>
        </p:nvSpPr>
        <p:spPr bwMode="auto">
          <a:xfrm>
            <a:off x="5943600" y="2514600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=</a:t>
            </a:r>
          </a:p>
        </p:txBody>
      </p:sp>
      <p:sp>
        <p:nvSpPr>
          <p:cNvPr id="57412" name="Text Box 68"/>
          <p:cNvSpPr txBox="1">
            <a:spLocks noChangeArrowheads="1"/>
          </p:cNvSpPr>
          <p:nvPr/>
        </p:nvSpPr>
        <p:spPr bwMode="auto">
          <a:xfrm>
            <a:off x="6324600" y="3429000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=</a:t>
            </a:r>
          </a:p>
        </p:txBody>
      </p:sp>
      <p:sp>
        <p:nvSpPr>
          <p:cNvPr id="57414" name="Text Box 70"/>
          <p:cNvSpPr txBox="1">
            <a:spLocks noChangeArrowheads="1"/>
          </p:cNvSpPr>
          <p:nvPr/>
        </p:nvSpPr>
        <p:spPr bwMode="auto">
          <a:xfrm>
            <a:off x="4572000" y="3352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x</a:t>
            </a:r>
          </a:p>
        </p:txBody>
      </p:sp>
      <p:sp>
        <p:nvSpPr>
          <p:cNvPr id="57417" name="Text Box 73"/>
          <p:cNvSpPr txBox="1">
            <a:spLocks noChangeArrowheads="1"/>
          </p:cNvSpPr>
          <p:nvPr/>
        </p:nvSpPr>
        <p:spPr bwMode="auto">
          <a:xfrm>
            <a:off x="4038600" y="3413125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=</a:t>
            </a:r>
          </a:p>
        </p:txBody>
      </p:sp>
      <p:sp>
        <p:nvSpPr>
          <p:cNvPr id="57418" name="Text Box 74"/>
          <p:cNvSpPr txBox="1">
            <a:spLocks noChangeArrowheads="1"/>
          </p:cNvSpPr>
          <p:nvPr/>
        </p:nvSpPr>
        <p:spPr bwMode="auto">
          <a:xfrm>
            <a:off x="4191000" y="3200400"/>
            <a:ext cx="1143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11       1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 9        5</a:t>
            </a:r>
          </a:p>
        </p:txBody>
      </p:sp>
      <p:sp>
        <p:nvSpPr>
          <p:cNvPr id="57420" name="Line 76"/>
          <p:cNvSpPr>
            <a:spLocks noChangeShapeType="1"/>
          </p:cNvSpPr>
          <p:nvPr/>
        </p:nvSpPr>
        <p:spPr bwMode="auto">
          <a:xfrm>
            <a:off x="4343400" y="35814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421" name="Line 77"/>
          <p:cNvSpPr>
            <a:spLocks noChangeShapeType="1"/>
          </p:cNvSpPr>
          <p:nvPr/>
        </p:nvSpPr>
        <p:spPr bwMode="auto">
          <a:xfrm>
            <a:off x="4953000" y="35814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422" name="Text Box 78"/>
          <p:cNvSpPr txBox="1">
            <a:spLocks noChangeArrowheads="1"/>
          </p:cNvSpPr>
          <p:nvPr/>
        </p:nvSpPr>
        <p:spPr bwMode="auto">
          <a:xfrm>
            <a:off x="4419600" y="4175125"/>
            <a:ext cx="990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1      3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3      4</a:t>
            </a:r>
          </a:p>
        </p:txBody>
      </p:sp>
      <p:sp>
        <p:nvSpPr>
          <p:cNvPr id="57423" name="Text Box 79"/>
          <p:cNvSpPr txBox="1">
            <a:spLocks noChangeArrowheads="1"/>
          </p:cNvSpPr>
          <p:nvPr/>
        </p:nvSpPr>
        <p:spPr bwMode="auto">
          <a:xfrm>
            <a:off x="4648200" y="43275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x</a:t>
            </a:r>
          </a:p>
        </p:txBody>
      </p:sp>
      <p:sp>
        <p:nvSpPr>
          <p:cNvPr id="57424" name="Line 80"/>
          <p:cNvSpPr>
            <a:spLocks noChangeShapeType="1"/>
          </p:cNvSpPr>
          <p:nvPr/>
        </p:nvSpPr>
        <p:spPr bwMode="auto">
          <a:xfrm>
            <a:off x="4953000" y="45720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425" name="Line 81"/>
          <p:cNvSpPr>
            <a:spLocks noChangeShapeType="1"/>
          </p:cNvSpPr>
          <p:nvPr/>
        </p:nvSpPr>
        <p:spPr bwMode="auto">
          <a:xfrm>
            <a:off x="4419600" y="45720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58" name="Text Box 82"/>
          <p:cNvSpPr txBox="1">
            <a:spLocks noChangeArrowheads="1"/>
          </p:cNvSpPr>
          <p:nvPr/>
        </p:nvSpPr>
        <p:spPr bwMode="auto">
          <a:xfrm>
            <a:off x="228600" y="4556125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  <a:latin typeface="Arial" charset="0"/>
              </a:rPr>
              <a:t>B</a:t>
            </a:r>
            <a:r>
              <a:rPr lang="en-US" b="1">
                <a:solidFill>
                  <a:srgbClr val="CC0000"/>
                </a:solidFill>
                <a:latin typeface="Arial" charset="0"/>
              </a:rPr>
              <a:t>ài 2:</a:t>
            </a:r>
          </a:p>
        </p:txBody>
      </p:sp>
      <p:sp>
        <p:nvSpPr>
          <p:cNvPr id="8259" name="WordArt 83"/>
          <p:cNvSpPr>
            <a:spLocks noChangeArrowheads="1" noChangeShapeType="1" noTextEdit="1"/>
          </p:cNvSpPr>
          <p:nvPr/>
        </p:nvSpPr>
        <p:spPr bwMode="auto">
          <a:xfrm>
            <a:off x="5486400" y="0"/>
            <a:ext cx="352425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16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Thứ sáu ngày 13 tháng 3 năm 2009</a:t>
            </a:r>
            <a:endParaRPr lang="en-US" sz="1600" kern="10">
              <a:ln w="19050">
                <a:solidFill>
                  <a:srgbClr val="00FF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7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7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7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7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7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7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7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7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7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7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7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7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7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7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7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7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64" grpId="0"/>
      <p:bldP spid="57365" grpId="0"/>
      <p:bldP spid="57389" grpId="0"/>
      <p:bldP spid="57390" grpId="0" animBg="1"/>
      <p:bldP spid="57391" grpId="0" animBg="1"/>
      <p:bldP spid="57392" grpId="0"/>
      <p:bldP spid="57393" grpId="0"/>
      <p:bldP spid="57394" grpId="0"/>
      <p:bldP spid="57395" grpId="0" animBg="1"/>
      <p:bldP spid="57396" grpId="0" animBg="1"/>
      <p:bldP spid="57397" grpId="0"/>
      <p:bldP spid="57398" grpId="0" animBg="1"/>
      <p:bldP spid="57399" grpId="0" animBg="1"/>
      <p:bldP spid="57400" grpId="0"/>
      <p:bldP spid="57404" grpId="0"/>
      <p:bldP spid="57407" grpId="0"/>
      <p:bldP spid="57408" grpId="0"/>
      <p:bldP spid="57409" grpId="0" animBg="1"/>
      <p:bldP spid="57410" grpId="0" animBg="1"/>
      <p:bldP spid="57411" grpId="0"/>
      <p:bldP spid="57412" grpId="0"/>
      <p:bldP spid="57414" grpId="0"/>
      <p:bldP spid="57417" grpId="0"/>
      <p:bldP spid="57418" grpId="0"/>
      <p:bldP spid="57420" grpId="0" animBg="1"/>
      <p:bldP spid="57421" grpId="0" animBg="1"/>
      <p:bldP spid="57422" grpId="0"/>
      <p:bldP spid="57423" grpId="0"/>
      <p:bldP spid="57424" grpId="0" animBg="1"/>
      <p:bldP spid="574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2"/>
          <p:cNvSpPr>
            <a:spLocks noChangeShapeType="1"/>
          </p:cNvSpPr>
          <p:nvPr/>
        </p:nvSpPr>
        <p:spPr bwMode="auto">
          <a:xfrm>
            <a:off x="2514600" y="1371600"/>
            <a:ext cx="0" cy="2514600"/>
          </a:xfrm>
          <a:prstGeom prst="line">
            <a:avLst/>
          </a:prstGeom>
          <a:noFill/>
          <a:ln w="12700" cap="rnd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9219" name="Picture 3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1906" y="5807869"/>
            <a:ext cx="966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1371600"/>
            <a:ext cx="1676400" cy="5486400"/>
          </a:xfrm>
          <a:prstGeom prst="rect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2700000" scaled="1"/>
          </a:gra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pic>
        <p:nvPicPr>
          <p:cNvPr id="9221" name="Picture 5" descr="Logo-BG&amp;DD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381000"/>
            <a:ext cx="6096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WordArt 6"/>
          <p:cNvSpPr>
            <a:spLocks noChangeArrowheads="1" noChangeShapeType="1" noTextEdit="1"/>
          </p:cNvSpPr>
          <p:nvPr/>
        </p:nvSpPr>
        <p:spPr bwMode="auto">
          <a:xfrm>
            <a:off x="304800" y="0"/>
            <a:ext cx="1524000" cy="1447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3200" b="1" kern="10" normalizeH="1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223" name="Rectangle 8"/>
          <p:cNvSpPr>
            <a:spLocks noChangeArrowheads="1"/>
          </p:cNvSpPr>
          <p:nvPr/>
        </p:nvSpPr>
        <p:spPr bwMode="auto">
          <a:xfrm>
            <a:off x="1676400" y="1371600"/>
            <a:ext cx="7467600" cy="54864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9224" name="WordArt 9"/>
          <p:cNvSpPr>
            <a:spLocks noChangeArrowheads="1" noChangeShapeType="1" noTextEdit="1"/>
          </p:cNvSpPr>
          <p:nvPr/>
        </p:nvSpPr>
        <p:spPr bwMode="auto">
          <a:xfrm>
            <a:off x="2286000" y="609600"/>
            <a:ext cx="1295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19050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66CC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Toán:</a:t>
            </a:r>
          </a:p>
        </p:txBody>
      </p:sp>
      <p:sp>
        <p:nvSpPr>
          <p:cNvPr id="9225" name="Text Box 11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-76200" y="1766888"/>
            <a:ext cx="1905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>
                <a:solidFill>
                  <a:srgbClr val="990000"/>
                </a:solidFill>
                <a:latin typeface="Arial" charset="0"/>
              </a:rPr>
              <a:t>Kiểm tra bài cũ</a:t>
            </a:r>
          </a:p>
        </p:txBody>
      </p:sp>
      <p:sp>
        <p:nvSpPr>
          <p:cNvPr id="9226" name="Text Box 12"/>
          <p:cNvSpPr txBox="1">
            <a:spLocks noChangeArrowheads="1"/>
          </p:cNvSpPr>
          <p:nvPr/>
        </p:nvSpPr>
        <p:spPr bwMode="auto">
          <a:xfrm>
            <a:off x="2057400" y="4343400"/>
            <a:ext cx="6858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9227" name="WordArt 13"/>
          <p:cNvSpPr>
            <a:spLocks noChangeArrowheads="1" noChangeShapeType="1" noTextEdit="1"/>
          </p:cNvSpPr>
          <p:nvPr/>
        </p:nvSpPr>
        <p:spPr bwMode="auto">
          <a:xfrm>
            <a:off x="3733800" y="304800"/>
            <a:ext cx="5105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19050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Phép nhân phân số</a:t>
            </a:r>
          </a:p>
        </p:txBody>
      </p:sp>
      <p:sp>
        <p:nvSpPr>
          <p:cNvPr id="9228" name="Text Box 14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-76200" y="2209800"/>
            <a:ext cx="1905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>
                <a:solidFill>
                  <a:srgbClr val="CC3300"/>
                </a:solidFill>
                <a:latin typeface="Arial" charset="0"/>
              </a:rPr>
              <a:t>Bài mới:</a:t>
            </a:r>
          </a:p>
        </p:txBody>
      </p:sp>
      <p:sp>
        <p:nvSpPr>
          <p:cNvPr id="9229" name="Line 15"/>
          <p:cNvSpPr>
            <a:spLocks noChangeShapeType="1"/>
          </p:cNvSpPr>
          <p:nvPr/>
        </p:nvSpPr>
        <p:spPr bwMode="auto">
          <a:xfrm>
            <a:off x="8686800" y="2667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30" name="Text Box 16"/>
          <p:cNvSpPr txBox="1">
            <a:spLocks noChangeArrowheads="1"/>
          </p:cNvSpPr>
          <p:nvPr/>
        </p:nvSpPr>
        <p:spPr bwMode="auto">
          <a:xfrm>
            <a:off x="228600" y="32766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Quy tắc:</a:t>
            </a:r>
          </a:p>
        </p:txBody>
      </p:sp>
      <p:sp>
        <p:nvSpPr>
          <p:cNvPr id="9231" name="Text Box 17"/>
          <p:cNvSpPr txBox="1">
            <a:spLocks noChangeArrowheads="1"/>
          </p:cNvSpPr>
          <p:nvPr/>
        </p:nvSpPr>
        <p:spPr bwMode="auto">
          <a:xfrm>
            <a:off x="228600" y="29718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Ví dụ 2:</a:t>
            </a:r>
          </a:p>
        </p:txBody>
      </p:sp>
      <p:sp>
        <p:nvSpPr>
          <p:cNvPr id="9232" name="Text Box 18"/>
          <p:cNvSpPr txBox="1">
            <a:spLocks noChangeArrowheads="1"/>
          </p:cNvSpPr>
          <p:nvPr/>
        </p:nvSpPr>
        <p:spPr bwMode="auto">
          <a:xfrm>
            <a:off x="228600" y="25908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Ví dụ 1:</a:t>
            </a:r>
          </a:p>
        </p:txBody>
      </p:sp>
      <p:sp>
        <p:nvSpPr>
          <p:cNvPr id="9233" name="Text Box 19"/>
          <p:cNvSpPr txBox="1">
            <a:spLocks noChangeArrowheads="1"/>
          </p:cNvSpPr>
          <p:nvPr/>
        </p:nvSpPr>
        <p:spPr bwMode="auto">
          <a:xfrm>
            <a:off x="0" y="3717925"/>
            <a:ext cx="160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Thực hành:</a:t>
            </a:r>
          </a:p>
        </p:txBody>
      </p:sp>
      <p:sp>
        <p:nvSpPr>
          <p:cNvPr id="9234" name="Text Box 20"/>
          <p:cNvSpPr txBox="1">
            <a:spLocks noChangeArrowheads="1"/>
          </p:cNvSpPr>
          <p:nvPr/>
        </p:nvSpPr>
        <p:spPr bwMode="auto">
          <a:xfrm>
            <a:off x="228600" y="4175125"/>
            <a:ext cx="990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B</a:t>
            </a:r>
            <a:r>
              <a:rPr lang="en-US" sz="1600" b="1">
                <a:solidFill>
                  <a:srgbClr val="CC0000"/>
                </a:solidFill>
                <a:latin typeface="Arial" charset="0"/>
              </a:rPr>
              <a:t>ài 1:</a:t>
            </a:r>
          </a:p>
        </p:txBody>
      </p:sp>
      <p:sp>
        <p:nvSpPr>
          <p:cNvPr id="9235" name="Text Box 21"/>
          <p:cNvSpPr txBox="1">
            <a:spLocks noChangeArrowheads="1"/>
          </p:cNvSpPr>
          <p:nvPr/>
        </p:nvSpPr>
        <p:spPr bwMode="auto">
          <a:xfrm>
            <a:off x="228600" y="4479925"/>
            <a:ext cx="990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B</a:t>
            </a:r>
            <a:r>
              <a:rPr lang="en-US" sz="1600" b="1">
                <a:solidFill>
                  <a:srgbClr val="CC0000"/>
                </a:solidFill>
                <a:latin typeface="Arial" charset="0"/>
              </a:rPr>
              <a:t>ài 2:</a:t>
            </a:r>
          </a:p>
        </p:txBody>
      </p:sp>
      <p:sp>
        <p:nvSpPr>
          <p:cNvPr id="9236" name="Text Box 36"/>
          <p:cNvSpPr txBox="1">
            <a:spLocks noChangeArrowheads="1"/>
          </p:cNvSpPr>
          <p:nvPr/>
        </p:nvSpPr>
        <p:spPr bwMode="auto">
          <a:xfrm>
            <a:off x="228600" y="4784725"/>
            <a:ext cx="990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B</a:t>
            </a:r>
            <a:r>
              <a:rPr lang="en-US" sz="1600" b="1">
                <a:solidFill>
                  <a:srgbClr val="CC0000"/>
                </a:solidFill>
                <a:latin typeface="Arial" charset="0"/>
              </a:rPr>
              <a:t>ài 3:</a:t>
            </a:r>
          </a:p>
        </p:txBody>
      </p:sp>
      <p:sp>
        <p:nvSpPr>
          <p:cNvPr id="9237" name="Text Box 37"/>
          <p:cNvSpPr txBox="1">
            <a:spLocks noChangeArrowheads="1"/>
          </p:cNvSpPr>
          <p:nvPr/>
        </p:nvSpPr>
        <p:spPr bwMode="auto">
          <a:xfrm>
            <a:off x="1905000" y="1600200"/>
            <a:ext cx="7239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Bài 3: Một hình chữ nhật có chiều dài      m và chiều rộng      m.   Tính diện tích hình chữ nhật đó.</a:t>
            </a:r>
          </a:p>
        </p:txBody>
      </p:sp>
      <p:sp>
        <p:nvSpPr>
          <p:cNvPr id="49192" name="Text Box 40"/>
          <p:cNvSpPr txBox="1">
            <a:spLocks noChangeArrowheads="1"/>
          </p:cNvSpPr>
          <p:nvPr/>
        </p:nvSpPr>
        <p:spPr bwMode="auto">
          <a:xfrm>
            <a:off x="2362200" y="2667000"/>
            <a:ext cx="6553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                                        </a:t>
            </a:r>
            <a:r>
              <a:rPr lang="en-US" b="1" i="1">
                <a:solidFill>
                  <a:srgbClr val="FF3399"/>
                </a:solidFill>
                <a:latin typeface="Arial" charset="0"/>
              </a:rPr>
              <a:t>Bài giải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                     Diện tích hình chữ nhật là: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                                            </a:t>
            </a:r>
          </a:p>
        </p:txBody>
      </p:sp>
      <p:sp>
        <p:nvSpPr>
          <p:cNvPr id="49194" name="Text Box 42"/>
          <p:cNvSpPr txBox="1">
            <a:spLocks noChangeArrowheads="1"/>
          </p:cNvSpPr>
          <p:nvPr/>
        </p:nvSpPr>
        <p:spPr bwMode="auto">
          <a:xfrm>
            <a:off x="5638800" y="35814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(m</a:t>
            </a:r>
            <a:r>
              <a:rPr lang="en-US" b="1" baseline="30000">
                <a:solidFill>
                  <a:srgbClr val="0000FF"/>
                </a:solidFill>
                <a:latin typeface="Arial" charset="0"/>
              </a:rPr>
              <a:t>2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)</a:t>
            </a:r>
          </a:p>
        </p:txBody>
      </p:sp>
      <p:sp>
        <p:nvSpPr>
          <p:cNvPr id="49195" name="Text Box 43"/>
          <p:cNvSpPr txBox="1">
            <a:spLocks noChangeArrowheads="1"/>
          </p:cNvSpPr>
          <p:nvPr/>
        </p:nvSpPr>
        <p:spPr bwMode="auto">
          <a:xfrm>
            <a:off x="4724400" y="4419600"/>
            <a:ext cx="3505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Đáp số:</a:t>
            </a:r>
            <a:r>
              <a:rPr lang="en-US" sz="1600">
                <a:latin typeface="Arial" charset="0"/>
              </a:rPr>
              <a:t> </a:t>
            </a:r>
          </a:p>
        </p:txBody>
      </p:sp>
      <p:sp>
        <p:nvSpPr>
          <p:cNvPr id="49197" name="Text Box 45"/>
          <p:cNvSpPr txBox="1">
            <a:spLocks noChangeArrowheads="1"/>
          </p:cNvSpPr>
          <p:nvPr/>
        </p:nvSpPr>
        <p:spPr bwMode="auto">
          <a:xfrm>
            <a:off x="6172200" y="441960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m</a:t>
            </a:r>
            <a:r>
              <a:rPr lang="en-US" b="1" baseline="30000">
                <a:solidFill>
                  <a:srgbClr val="0000FF"/>
                </a:solidFill>
                <a:latin typeface="Arial" charset="0"/>
              </a:rPr>
              <a:t>2</a:t>
            </a:r>
            <a:endParaRPr lang="en-US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9242" name="Text Box 49"/>
          <p:cNvSpPr txBox="1">
            <a:spLocks noChangeArrowheads="1"/>
          </p:cNvSpPr>
          <p:nvPr/>
        </p:nvSpPr>
        <p:spPr bwMode="auto">
          <a:xfrm>
            <a:off x="6096000" y="1447800"/>
            <a:ext cx="4572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6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9243" name="Text Box 50"/>
          <p:cNvSpPr txBox="1">
            <a:spLocks noChangeArrowheads="1"/>
          </p:cNvSpPr>
          <p:nvPr/>
        </p:nvSpPr>
        <p:spPr bwMode="auto">
          <a:xfrm>
            <a:off x="8229600" y="1447800"/>
            <a:ext cx="4572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3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9244" name="Line 51"/>
          <p:cNvSpPr>
            <a:spLocks noChangeShapeType="1"/>
          </p:cNvSpPr>
          <p:nvPr/>
        </p:nvSpPr>
        <p:spPr bwMode="auto">
          <a:xfrm>
            <a:off x="6172200" y="18288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5" name="Line 52"/>
          <p:cNvSpPr>
            <a:spLocks noChangeShapeType="1"/>
          </p:cNvSpPr>
          <p:nvPr/>
        </p:nvSpPr>
        <p:spPr bwMode="auto">
          <a:xfrm>
            <a:off x="8229600" y="18288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205" name="Text Box 53"/>
          <p:cNvSpPr txBox="1">
            <a:spLocks noChangeArrowheads="1"/>
          </p:cNvSpPr>
          <p:nvPr/>
        </p:nvSpPr>
        <p:spPr bwMode="auto">
          <a:xfrm>
            <a:off x="4114800" y="3429000"/>
            <a:ext cx="4572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6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7</a:t>
            </a:r>
          </a:p>
        </p:txBody>
      </p:sp>
      <p:sp>
        <p:nvSpPr>
          <p:cNvPr id="49206" name="Text Box 54"/>
          <p:cNvSpPr txBox="1">
            <a:spLocks noChangeArrowheads="1"/>
          </p:cNvSpPr>
          <p:nvPr/>
        </p:nvSpPr>
        <p:spPr bwMode="auto">
          <a:xfrm>
            <a:off x="4800600" y="3429000"/>
            <a:ext cx="4572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3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49207" name="Line 55"/>
          <p:cNvSpPr>
            <a:spLocks noChangeShapeType="1"/>
          </p:cNvSpPr>
          <p:nvPr/>
        </p:nvSpPr>
        <p:spPr bwMode="auto">
          <a:xfrm>
            <a:off x="4191000" y="38100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208" name="Line 56"/>
          <p:cNvSpPr>
            <a:spLocks noChangeShapeType="1"/>
          </p:cNvSpPr>
          <p:nvPr/>
        </p:nvSpPr>
        <p:spPr bwMode="auto">
          <a:xfrm>
            <a:off x="4800600" y="38100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209" name="Text Box 57"/>
          <p:cNvSpPr txBox="1">
            <a:spLocks noChangeArrowheads="1"/>
          </p:cNvSpPr>
          <p:nvPr/>
        </p:nvSpPr>
        <p:spPr bwMode="auto">
          <a:xfrm>
            <a:off x="4419600" y="35814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x</a:t>
            </a:r>
          </a:p>
        </p:txBody>
      </p:sp>
      <p:sp>
        <p:nvSpPr>
          <p:cNvPr id="49210" name="Text Box 58"/>
          <p:cNvSpPr txBox="1">
            <a:spLocks noChangeArrowheads="1"/>
          </p:cNvSpPr>
          <p:nvPr/>
        </p:nvSpPr>
        <p:spPr bwMode="auto">
          <a:xfrm>
            <a:off x="5334000" y="3429000"/>
            <a:ext cx="4572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18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35</a:t>
            </a:r>
          </a:p>
        </p:txBody>
      </p:sp>
      <p:sp>
        <p:nvSpPr>
          <p:cNvPr id="49211" name="Line 59"/>
          <p:cNvSpPr>
            <a:spLocks noChangeShapeType="1"/>
          </p:cNvSpPr>
          <p:nvPr/>
        </p:nvSpPr>
        <p:spPr bwMode="auto">
          <a:xfrm>
            <a:off x="5410200" y="38100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212" name="Text Box 60"/>
          <p:cNvSpPr txBox="1">
            <a:spLocks noChangeArrowheads="1"/>
          </p:cNvSpPr>
          <p:nvPr/>
        </p:nvSpPr>
        <p:spPr bwMode="auto">
          <a:xfrm>
            <a:off x="5029200" y="35814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=</a:t>
            </a:r>
          </a:p>
        </p:txBody>
      </p:sp>
      <p:sp>
        <p:nvSpPr>
          <p:cNvPr id="49213" name="Text Box 61"/>
          <p:cNvSpPr txBox="1">
            <a:spLocks noChangeArrowheads="1"/>
          </p:cNvSpPr>
          <p:nvPr/>
        </p:nvSpPr>
        <p:spPr bwMode="auto">
          <a:xfrm>
            <a:off x="5715000" y="4267200"/>
            <a:ext cx="4572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18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35</a:t>
            </a:r>
          </a:p>
        </p:txBody>
      </p:sp>
      <p:sp>
        <p:nvSpPr>
          <p:cNvPr id="49214" name="Line 62"/>
          <p:cNvSpPr>
            <a:spLocks noChangeShapeType="1"/>
          </p:cNvSpPr>
          <p:nvPr/>
        </p:nvSpPr>
        <p:spPr bwMode="auto">
          <a:xfrm>
            <a:off x="5791200" y="4664075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6" name="WordArt 66"/>
          <p:cNvSpPr>
            <a:spLocks noChangeArrowheads="1" noChangeShapeType="1" noTextEdit="1"/>
          </p:cNvSpPr>
          <p:nvPr/>
        </p:nvSpPr>
        <p:spPr bwMode="auto">
          <a:xfrm>
            <a:off x="5486400" y="0"/>
            <a:ext cx="352425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14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Thứ sáu ngày 13 tháng 3 năm 2009</a:t>
            </a:r>
            <a:endParaRPr lang="en-US" sz="1400" kern="10">
              <a:ln w="19050">
                <a:solidFill>
                  <a:srgbClr val="00FF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9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9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9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9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9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9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9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9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9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9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9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92" grpId="0"/>
      <p:bldP spid="49194" grpId="0"/>
      <p:bldP spid="49195" grpId="0"/>
      <p:bldP spid="49197" grpId="0"/>
      <p:bldP spid="49205" grpId="0"/>
      <p:bldP spid="49206" grpId="0"/>
      <p:bldP spid="49207" grpId="0" animBg="1"/>
      <p:bldP spid="49208" grpId="0" animBg="1"/>
      <p:bldP spid="49209" grpId="0"/>
      <p:bldP spid="49210" grpId="0"/>
      <p:bldP spid="49211" grpId="0" animBg="1"/>
      <p:bldP spid="49212" grpId="0"/>
      <p:bldP spid="49213" grpId="0"/>
      <p:bldP spid="492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Line 2"/>
          <p:cNvSpPr>
            <a:spLocks noChangeShapeType="1"/>
          </p:cNvSpPr>
          <p:nvPr/>
        </p:nvSpPr>
        <p:spPr bwMode="auto">
          <a:xfrm>
            <a:off x="2514600" y="1371600"/>
            <a:ext cx="0" cy="2514600"/>
          </a:xfrm>
          <a:prstGeom prst="line">
            <a:avLst/>
          </a:prstGeom>
          <a:noFill/>
          <a:ln w="12700" cap="rnd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053" name="Picture 3" descr="Pictur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11906" y="5807869"/>
            <a:ext cx="966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Rectangle 4"/>
          <p:cNvSpPr>
            <a:spLocks noChangeArrowheads="1"/>
          </p:cNvSpPr>
          <p:nvPr/>
        </p:nvSpPr>
        <p:spPr bwMode="auto">
          <a:xfrm>
            <a:off x="0" y="1371600"/>
            <a:ext cx="1676400" cy="5486400"/>
          </a:xfrm>
          <a:prstGeom prst="rect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2700000" scaled="1"/>
          </a:gra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pic>
        <p:nvPicPr>
          <p:cNvPr id="2055" name="Picture 5" descr="Logo-BG&amp;DD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381000"/>
            <a:ext cx="6096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WordArt 6"/>
          <p:cNvSpPr>
            <a:spLocks noChangeArrowheads="1" noChangeShapeType="1" noTextEdit="1"/>
          </p:cNvSpPr>
          <p:nvPr/>
        </p:nvSpPr>
        <p:spPr bwMode="auto">
          <a:xfrm>
            <a:off x="304800" y="0"/>
            <a:ext cx="1524000" cy="1447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3200" b="1" kern="10" normalizeH="1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1676400" y="1371600"/>
            <a:ext cx="7467600" cy="54864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058" name="WordArt 9"/>
          <p:cNvSpPr>
            <a:spLocks noChangeArrowheads="1" noChangeShapeType="1" noTextEdit="1"/>
          </p:cNvSpPr>
          <p:nvPr/>
        </p:nvSpPr>
        <p:spPr bwMode="auto">
          <a:xfrm>
            <a:off x="2286000" y="609600"/>
            <a:ext cx="1295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19050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66CC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Toán:</a:t>
            </a:r>
          </a:p>
        </p:txBody>
      </p:sp>
      <p:sp>
        <p:nvSpPr>
          <p:cNvPr id="2059" name="Text Box 11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-76200" y="1766888"/>
            <a:ext cx="1905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>
                <a:solidFill>
                  <a:srgbClr val="990000"/>
                </a:solidFill>
                <a:latin typeface="Arial" charset="0"/>
              </a:rPr>
              <a:t>Kiểm tra bài cũ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2057400" y="4343400"/>
            <a:ext cx="6858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2061" name="WordArt 13"/>
          <p:cNvSpPr>
            <a:spLocks noChangeArrowheads="1" noChangeShapeType="1" noTextEdit="1"/>
          </p:cNvSpPr>
          <p:nvPr/>
        </p:nvSpPr>
        <p:spPr bwMode="auto">
          <a:xfrm>
            <a:off x="3733800" y="304800"/>
            <a:ext cx="5105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19050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Phép nhân phân số</a:t>
            </a:r>
          </a:p>
        </p:txBody>
      </p:sp>
      <p:sp>
        <p:nvSpPr>
          <p:cNvPr id="2062" name="Text Box 14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-76200" y="2209800"/>
            <a:ext cx="1905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>
                <a:solidFill>
                  <a:srgbClr val="CC3300"/>
                </a:solidFill>
                <a:latin typeface="Arial" charset="0"/>
              </a:rPr>
              <a:t>Bài mới:</a:t>
            </a:r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8686800" y="2667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4800600" y="3657600"/>
            <a:ext cx="685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228600" y="32766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Quy tắc: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228600" y="29718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Ví dụ 2: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228600" y="25908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Ví dụ 1:</a:t>
            </a: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1371600"/>
            <a:ext cx="1676400" cy="5486400"/>
          </a:xfrm>
          <a:prstGeom prst="rect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2700000" scaled="1"/>
          </a:gra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0" y="1371600"/>
            <a:ext cx="1676400" cy="5486400"/>
          </a:xfrm>
          <a:prstGeom prst="rect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2700000" scaled="1"/>
          </a:gra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0" y="1371600"/>
            <a:ext cx="1676400" cy="5486400"/>
          </a:xfrm>
          <a:prstGeom prst="rect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2700000" scaled="1"/>
          </a:gra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1752600" y="1462088"/>
            <a:ext cx="6629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 u="sng">
                <a:solidFill>
                  <a:srgbClr val="0000FF"/>
                </a:solidFill>
                <a:latin typeface="Arial" charset="0"/>
              </a:rPr>
              <a:t>Ví dụ 2:</a:t>
            </a:r>
            <a:r>
              <a:rPr lang="en-US">
                <a:latin typeface="Arial" charset="0"/>
              </a:rPr>
              <a:t>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Tính diện tích hình chữ nhật có chiều dài      m và chiều rộng      m.</a:t>
            </a:r>
          </a:p>
          <a:p>
            <a:pPr>
              <a:spcBef>
                <a:spcPct val="50000"/>
              </a:spcBef>
            </a:pPr>
            <a:endParaRPr lang="en-US" sz="2000">
              <a:solidFill>
                <a:srgbClr val="0000FF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                                                                               </a:t>
            </a: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6934200" y="1295400"/>
            <a:ext cx="68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4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073" name="Line 25"/>
          <p:cNvSpPr>
            <a:spLocks noChangeShapeType="1"/>
          </p:cNvSpPr>
          <p:nvPr/>
        </p:nvSpPr>
        <p:spPr bwMode="auto">
          <a:xfrm>
            <a:off x="7010400" y="16764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2971800" y="1676400"/>
            <a:ext cx="68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>
            <a:off x="2971800" y="20574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1752600" y="1462088"/>
            <a:ext cx="6629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 u="sng">
                <a:solidFill>
                  <a:srgbClr val="0000FF"/>
                </a:solidFill>
                <a:latin typeface="Arial" charset="0"/>
              </a:rPr>
              <a:t>Ví dụ 2:</a:t>
            </a:r>
            <a:r>
              <a:rPr lang="en-US">
                <a:solidFill>
                  <a:srgbClr val="CC0000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Tính diện tích hình chữ nhật có</a:t>
            </a:r>
            <a:r>
              <a:rPr lang="en-US">
                <a:solidFill>
                  <a:srgbClr val="CC0000"/>
                </a:solidFill>
                <a:latin typeface="Arial" charset="0"/>
              </a:rPr>
              <a:t> chiều dài      m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và</a:t>
            </a:r>
            <a:r>
              <a:rPr lang="en-US">
                <a:solidFill>
                  <a:srgbClr val="CC0000"/>
                </a:solidFill>
                <a:latin typeface="Arial" charset="0"/>
              </a:rPr>
              <a:t> chiều rộng      m.</a:t>
            </a:r>
          </a:p>
          <a:p>
            <a:pPr>
              <a:spcBef>
                <a:spcPct val="50000"/>
              </a:spcBef>
            </a:pPr>
            <a:endParaRPr lang="en-US" sz="2000">
              <a:solidFill>
                <a:srgbClr val="CC00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                                                                               </a:t>
            </a:r>
          </a:p>
        </p:txBody>
      </p:sp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6934200" y="1295400"/>
            <a:ext cx="68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4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5</a:t>
            </a:r>
          </a:p>
        </p:txBody>
      </p:sp>
      <p:sp>
        <p:nvSpPr>
          <p:cNvPr id="2078" name="Line 30"/>
          <p:cNvSpPr>
            <a:spLocks noChangeShapeType="1"/>
          </p:cNvSpPr>
          <p:nvPr/>
        </p:nvSpPr>
        <p:spPr bwMode="auto">
          <a:xfrm>
            <a:off x="7010400" y="1676400"/>
            <a:ext cx="2286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2971800" y="1676400"/>
            <a:ext cx="68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3</a:t>
            </a:r>
          </a:p>
        </p:txBody>
      </p:sp>
      <p:sp>
        <p:nvSpPr>
          <p:cNvPr id="2080" name="Line 32"/>
          <p:cNvSpPr>
            <a:spLocks noChangeShapeType="1"/>
          </p:cNvSpPr>
          <p:nvPr/>
        </p:nvSpPr>
        <p:spPr bwMode="auto">
          <a:xfrm>
            <a:off x="2971800" y="2057400"/>
            <a:ext cx="2286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1752600" y="1462088"/>
            <a:ext cx="6629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 u="sng">
                <a:solidFill>
                  <a:srgbClr val="0000FF"/>
                </a:solidFill>
                <a:latin typeface="Arial" charset="0"/>
              </a:rPr>
              <a:t>Ví dụ 2:</a:t>
            </a:r>
            <a:r>
              <a:rPr lang="en-US">
                <a:solidFill>
                  <a:srgbClr val="CC0000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Tính</a:t>
            </a:r>
            <a:r>
              <a:rPr lang="en-US">
                <a:solidFill>
                  <a:srgbClr val="CC0000"/>
                </a:solidFill>
                <a:latin typeface="Arial" charset="0"/>
              </a:rPr>
              <a:t> diện tích hình chữ nhật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có</a:t>
            </a:r>
            <a:r>
              <a:rPr lang="en-US">
                <a:solidFill>
                  <a:srgbClr val="CC0000"/>
                </a:solidFill>
                <a:latin typeface="Arial" charset="0"/>
              </a:rPr>
              <a:t> chiều dài      m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và</a:t>
            </a:r>
            <a:r>
              <a:rPr lang="en-US">
                <a:solidFill>
                  <a:srgbClr val="CC0000"/>
                </a:solidFill>
                <a:latin typeface="Arial" charset="0"/>
              </a:rPr>
              <a:t> chiều rộng      m.</a:t>
            </a:r>
          </a:p>
          <a:p>
            <a:pPr>
              <a:spcBef>
                <a:spcPct val="50000"/>
              </a:spcBef>
            </a:pPr>
            <a:endParaRPr lang="en-US" sz="2000">
              <a:solidFill>
                <a:srgbClr val="CC00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                                                                               </a:t>
            </a:r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6934200" y="1295400"/>
            <a:ext cx="68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4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5</a:t>
            </a:r>
          </a:p>
        </p:txBody>
      </p:sp>
      <p:sp>
        <p:nvSpPr>
          <p:cNvPr id="2083" name="Line 35"/>
          <p:cNvSpPr>
            <a:spLocks noChangeShapeType="1"/>
          </p:cNvSpPr>
          <p:nvPr/>
        </p:nvSpPr>
        <p:spPr bwMode="auto">
          <a:xfrm>
            <a:off x="7010400" y="1676400"/>
            <a:ext cx="2286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4" name="Text Box 36"/>
          <p:cNvSpPr txBox="1">
            <a:spLocks noChangeArrowheads="1"/>
          </p:cNvSpPr>
          <p:nvPr/>
        </p:nvSpPr>
        <p:spPr bwMode="auto">
          <a:xfrm>
            <a:off x="2971800" y="1676400"/>
            <a:ext cx="68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CC0000"/>
                </a:solidFill>
                <a:latin typeface="Arial" charset="0"/>
              </a:rPr>
              <a:t>3</a:t>
            </a:r>
          </a:p>
        </p:txBody>
      </p:sp>
      <p:sp>
        <p:nvSpPr>
          <p:cNvPr id="2085" name="Line 37"/>
          <p:cNvSpPr>
            <a:spLocks noChangeShapeType="1"/>
          </p:cNvSpPr>
          <p:nvPr/>
        </p:nvSpPr>
        <p:spPr bwMode="auto">
          <a:xfrm>
            <a:off x="2971800" y="2057400"/>
            <a:ext cx="2286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59430" name="Group 38"/>
          <p:cNvGraphicFramePr>
            <a:graphicFrameLocks noGrp="1"/>
          </p:cNvGraphicFramePr>
          <p:nvPr/>
        </p:nvGraphicFramePr>
        <p:xfrm>
          <a:off x="6629400" y="2271713"/>
          <a:ext cx="1981200" cy="1955800"/>
        </p:xfrm>
        <a:graphic>
          <a:graphicData uri="http://schemas.openxmlformats.org/drawingml/2006/table">
            <a:tbl>
              <a:tblPr/>
              <a:tblGrid>
                <a:gridCol w="396875"/>
                <a:gridCol w="395288"/>
                <a:gridCol w="396875"/>
                <a:gridCol w="395287"/>
                <a:gridCol w="396875"/>
              </a:tblGrid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12" name="Line 64"/>
          <p:cNvSpPr>
            <a:spLocks noChangeShapeType="1"/>
          </p:cNvSpPr>
          <p:nvPr/>
        </p:nvSpPr>
        <p:spPr bwMode="auto">
          <a:xfrm>
            <a:off x="8763000" y="2220913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13" name="Line 65"/>
          <p:cNvSpPr>
            <a:spLocks noChangeShapeType="1"/>
          </p:cNvSpPr>
          <p:nvPr/>
        </p:nvSpPr>
        <p:spPr bwMode="auto">
          <a:xfrm>
            <a:off x="6629400" y="2195513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14" name="Text Box 66"/>
          <p:cNvSpPr txBox="1">
            <a:spLocks noChangeArrowheads="1"/>
          </p:cNvSpPr>
          <p:nvPr/>
        </p:nvSpPr>
        <p:spPr bwMode="auto">
          <a:xfrm>
            <a:off x="7391400" y="1905000"/>
            <a:ext cx="609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Arial" charset="0"/>
              </a:rPr>
              <a:t>1</a:t>
            </a:r>
            <a:r>
              <a:rPr lang="en-US" sz="1600" b="1" i="1">
                <a:latin typeface="Arial" charset="0"/>
              </a:rPr>
              <a:t>m</a:t>
            </a:r>
          </a:p>
        </p:txBody>
      </p:sp>
      <p:sp>
        <p:nvSpPr>
          <p:cNvPr id="2115" name="AutoShape 67"/>
          <p:cNvSpPr>
            <a:spLocks/>
          </p:cNvSpPr>
          <p:nvPr/>
        </p:nvSpPr>
        <p:spPr bwMode="auto">
          <a:xfrm>
            <a:off x="6477000" y="2957513"/>
            <a:ext cx="76200" cy="1295400"/>
          </a:xfrm>
          <a:prstGeom prst="leftBrace">
            <a:avLst>
              <a:gd name="adj1" fmla="val 1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graphicFrame>
        <p:nvGraphicFramePr>
          <p:cNvPr id="2050" name="Object 68"/>
          <p:cNvGraphicFramePr>
            <a:graphicFrameLocks noChangeAspect="1"/>
          </p:cNvGraphicFramePr>
          <p:nvPr/>
        </p:nvGraphicFramePr>
        <p:xfrm>
          <a:off x="6096000" y="3338513"/>
          <a:ext cx="533400" cy="457200"/>
        </p:xfrm>
        <a:graphic>
          <a:graphicData uri="http://schemas.openxmlformats.org/presentationml/2006/ole">
            <p:oleObj spid="_x0000_s2050" name="Equation" r:id="rId6" imgW="279279" imgH="393529" progId="Equation.3">
              <p:embed/>
            </p:oleObj>
          </a:graphicData>
        </a:graphic>
      </p:graphicFrame>
      <p:sp>
        <p:nvSpPr>
          <p:cNvPr id="2116" name="AutoShape 69"/>
          <p:cNvSpPr>
            <a:spLocks/>
          </p:cNvSpPr>
          <p:nvPr/>
        </p:nvSpPr>
        <p:spPr bwMode="auto">
          <a:xfrm rot="5400000">
            <a:off x="7315200" y="3490913"/>
            <a:ext cx="228600" cy="1600200"/>
          </a:xfrm>
          <a:prstGeom prst="rightBrace">
            <a:avLst>
              <a:gd name="adj1" fmla="val 104449"/>
              <a:gd name="adj2" fmla="val 48306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2117" name="Text Box 70"/>
          <p:cNvSpPr txBox="1">
            <a:spLocks noChangeArrowheads="1"/>
          </p:cNvSpPr>
          <p:nvPr/>
        </p:nvSpPr>
        <p:spPr bwMode="auto">
          <a:xfrm>
            <a:off x="8686800" y="2881313"/>
            <a:ext cx="609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Arial" charset="0"/>
              </a:rPr>
              <a:t>1</a:t>
            </a:r>
            <a:r>
              <a:rPr lang="en-US" sz="1600" b="1" i="1">
                <a:latin typeface="Arial" charset="0"/>
              </a:rPr>
              <a:t>m</a:t>
            </a:r>
          </a:p>
        </p:txBody>
      </p:sp>
      <p:graphicFrame>
        <p:nvGraphicFramePr>
          <p:cNvPr id="2051" name="Object 71"/>
          <p:cNvGraphicFramePr>
            <a:graphicFrameLocks noChangeAspect="1"/>
          </p:cNvGraphicFramePr>
          <p:nvPr/>
        </p:nvGraphicFramePr>
        <p:xfrm>
          <a:off x="7543800" y="4329113"/>
          <a:ext cx="457200" cy="533400"/>
        </p:xfrm>
        <a:graphic>
          <a:graphicData uri="http://schemas.openxmlformats.org/presentationml/2006/ole">
            <p:oleObj spid="_x0000_s2051" name="Equation" r:id="rId7" imgW="279279" imgH="393529" progId="Equation.3">
              <p:embed/>
            </p:oleObj>
          </a:graphicData>
        </a:graphic>
      </p:graphicFrame>
      <p:sp>
        <p:nvSpPr>
          <p:cNvPr id="2118" name="Text Box 72"/>
          <p:cNvSpPr txBox="1">
            <a:spLocks noChangeArrowheads="1"/>
          </p:cNvSpPr>
          <p:nvPr/>
        </p:nvSpPr>
        <p:spPr bwMode="auto">
          <a:xfrm>
            <a:off x="1676400" y="2286000"/>
            <a:ext cx="43434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a/ Để tính diện tích của hình chữ nhật trên ta phải thực hiện phép nhân:</a:t>
            </a:r>
          </a:p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        </a:t>
            </a:r>
          </a:p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           </a:t>
            </a:r>
          </a:p>
          <a:p>
            <a:pPr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2119" name="Text Box 73"/>
          <p:cNvSpPr txBox="1">
            <a:spLocks noChangeArrowheads="1"/>
          </p:cNvSpPr>
          <p:nvPr/>
        </p:nvSpPr>
        <p:spPr bwMode="auto">
          <a:xfrm>
            <a:off x="5105400" y="2497138"/>
            <a:ext cx="68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4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120" name="Line 74"/>
          <p:cNvSpPr>
            <a:spLocks noChangeShapeType="1"/>
          </p:cNvSpPr>
          <p:nvPr/>
        </p:nvSpPr>
        <p:spPr bwMode="auto">
          <a:xfrm>
            <a:off x="5181600" y="2878138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1" name="Text Box 75"/>
          <p:cNvSpPr txBox="1">
            <a:spLocks noChangeArrowheads="1"/>
          </p:cNvSpPr>
          <p:nvPr/>
        </p:nvSpPr>
        <p:spPr bwMode="auto">
          <a:xfrm>
            <a:off x="5638800" y="2514600"/>
            <a:ext cx="68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122" name="Line 76"/>
          <p:cNvSpPr>
            <a:spLocks noChangeShapeType="1"/>
          </p:cNvSpPr>
          <p:nvPr/>
        </p:nvSpPr>
        <p:spPr bwMode="auto">
          <a:xfrm>
            <a:off x="5715000" y="2854325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3" name="Text Box 77"/>
          <p:cNvSpPr txBox="1">
            <a:spLocks noChangeArrowheads="1"/>
          </p:cNvSpPr>
          <p:nvPr/>
        </p:nvSpPr>
        <p:spPr bwMode="auto">
          <a:xfrm>
            <a:off x="5410200" y="259080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x</a:t>
            </a:r>
          </a:p>
        </p:txBody>
      </p:sp>
      <p:sp>
        <p:nvSpPr>
          <p:cNvPr id="2124" name="Text Box 78"/>
          <p:cNvSpPr txBox="1">
            <a:spLocks noChangeArrowheads="1"/>
          </p:cNvSpPr>
          <p:nvPr/>
        </p:nvSpPr>
        <p:spPr bwMode="auto">
          <a:xfrm>
            <a:off x="1752600" y="3108325"/>
            <a:ext cx="4419600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b/ Ta tính diện tích này dựa vào hình vẽ bên. Nhìn trên hình vẽ ta thấy: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-Hình vuông có diện tích bằng 1m</a:t>
            </a:r>
            <a:r>
              <a:rPr lang="en-US" baseline="30000">
                <a:solidFill>
                  <a:srgbClr val="0000FF"/>
                </a:solidFill>
                <a:latin typeface="Arial" charset="0"/>
              </a:rPr>
              <a:t>2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và gồm 15 ô, mỗi ô có diện tích bằng       m</a:t>
            </a:r>
            <a:r>
              <a:rPr lang="en-US" baseline="30000">
                <a:solidFill>
                  <a:srgbClr val="0000FF"/>
                </a:solidFill>
                <a:latin typeface="Arial" charset="0"/>
              </a:rPr>
              <a:t>2</a:t>
            </a:r>
            <a:r>
              <a:rPr lang="en-US">
                <a:latin typeface="Arial" charset="0"/>
              </a:rPr>
              <a:t>  </a:t>
            </a:r>
          </a:p>
        </p:txBody>
      </p:sp>
      <p:sp>
        <p:nvSpPr>
          <p:cNvPr id="2125" name="Text Box 79"/>
          <p:cNvSpPr txBox="1">
            <a:spLocks noChangeArrowheads="1"/>
          </p:cNvSpPr>
          <p:nvPr/>
        </p:nvSpPr>
        <p:spPr bwMode="auto">
          <a:xfrm>
            <a:off x="5334000" y="4097338"/>
            <a:ext cx="68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15</a:t>
            </a:r>
          </a:p>
        </p:txBody>
      </p:sp>
      <p:sp>
        <p:nvSpPr>
          <p:cNvPr id="2126" name="Line 80"/>
          <p:cNvSpPr>
            <a:spLocks noChangeShapeType="1"/>
          </p:cNvSpPr>
          <p:nvPr/>
        </p:nvSpPr>
        <p:spPr bwMode="auto">
          <a:xfrm>
            <a:off x="5410200" y="4478338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7" name="Text Box 81"/>
          <p:cNvSpPr txBox="1">
            <a:spLocks noChangeArrowheads="1"/>
          </p:cNvSpPr>
          <p:nvPr/>
        </p:nvSpPr>
        <p:spPr bwMode="auto">
          <a:xfrm>
            <a:off x="1752600" y="4708525"/>
            <a:ext cx="5638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-Hình chữ nhật (phần tô màu) chiếm 8 ô. Do đó diện tích hình chữ nhật bằng      m</a:t>
            </a:r>
            <a:r>
              <a:rPr lang="en-US" baseline="30000">
                <a:solidFill>
                  <a:srgbClr val="0000FF"/>
                </a:solidFill>
                <a:latin typeface="Arial" charset="0"/>
              </a:rPr>
              <a:t>2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.</a:t>
            </a:r>
          </a:p>
        </p:txBody>
      </p:sp>
      <p:sp>
        <p:nvSpPr>
          <p:cNvPr id="2128" name="Text Box 82"/>
          <p:cNvSpPr txBox="1">
            <a:spLocks noChangeArrowheads="1"/>
          </p:cNvSpPr>
          <p:nvPr/>
        </p:nvSpPr>
        <p:spPr bwMode="auto">
          <a:xfrm>
            <a:off x="4267200" y="4935538"/>
            <a:ext cx="68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15</a:t>
            </a:r>
          </a:p>
        </p:txBody>
      </p:sp>
      <p:sp>
        <p:nvSpPr>
          <p:cNvPr id="2129" name="Line 83"/>
          <p:cNvSpPr>
            <a:spLocks noChangeShapeType="1"/>
          </p:cNvSpPr>
          <p:nvPr/>
        </p:nvSpPr>
        <p:spPr bwMode="auto">
          <a:xfrm>
            <a:off x="4343400" y="5316538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0" name="Text Box 84"/>
          <p:cNvSpPr txBox="1">
            <a:spLocks noChangeArrowheads="1"/>
          </p:cNvSpPr>
          <p:nvPr/>
        </p:nvSpPr>
        <p:spPr bwMode="auto">
          <a:xfrm>
            <a:off x="1752600" y="5546725"/>
            <a:ext cx="3810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c/ Ta thực hiện phép nhân như</a:t>
            </a:r>
            <a:r>
              <a:rPr lang="en-US" sz="160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sau:</a:t>
            </a:r>
            <a:r>
              <a:rPr lang="en-US" sz="1600">
                <a:solidFill>
                  <a:srgbClr val="0000FF"/>
                </a:solidFill>
                <a:latin typeface="Arial" charset="0"/>
              </a:rPr>
              <a:t>  </a:t>
            </a:r>
          </a:p>
        </p:txBody>
      </p:sp>
      <p:sp>
        <p:nvSpPr>
          <p:cNvPr id="2131" name="Text Box 85"/>
          <p:cNvSpPr txBox="1">
            <a:spLocks noChangeArrowheads="1"/>
          </p:cNvSpPr>
          <p:nvPr/>
        </p:nvSpPr>
        <p:spPr bwMode="auto">
          <a:xfrm>
            <a:off x="5410200" y="5378450"/>
            <a:ext cx="6858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4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sp>
        <p:nvSpPr>
          <p:cNvPr id="2132" name="Line 86"/>
          <p:cNvSpPr>
            <a:spLocks noChangeShapeType="1"/>
          </p:cNvSpPr>
          <p:nvPr/>
        </p:nvSpPr>
        <p:spPr bwMode="auto">
          <a:xfrm>
            <a:off x="5486400" y="5775325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3" name="Line 87"/>
          <p:cNvSpPr>
            <a:spLocks noChangeShapeType="1"/>
          </p:cNvSpPr>
          <p:nvPr/>
        </p:nvSpPr>
        <p:spPr bwMode="auto">
          <a:xfrm>
            <a:off x="6019800" y="57912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4" name="Text Box 88"/>
          <p:cNvSpPr txBox="1">
            <a:spLocks noChangeArrowheads="1"/>
          </p:cNvSpPr>
          <p:nvPr/>
        </p:nvSpPr>
        <p:spPr bwMode="auto">
          <a:xfrm>
            <a:off x="5715000" y="5546725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x</a:t>
            </a:r>
          </a:p>
        </p:txBody>
      </p:sp>
      <p:sp>
        <p:nvSpPr>
          <p:cNvPr id="2135" name="Text Box 89"/>
          <p:cNvSpPr txBox="1">
            <a:spLocks noChangeArrowheads="1"/>
          </p:cNvSpPr>
          <p:nvPr/>
        </p:nvSpPr>
        <p:spPr bwMode="auto">
          <a:xfrm>
            <a:off x="5943600" y="5378450"/>
            <a:ext cx="6858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2136" name="Text Box 90"/>
          <p:cNvSpPr txBox="1">
            <a:spLocks noChangeArrowheads="1"/>
          </p:cNvSpPr>
          <p:nvPr/>
        </p:nvSpPr>
        <p:spPr bwMode="auto">
          <a:xfrm>
            <a:off x="6248400" y="5638800"/>
            <a:ext cx="838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=</a:t>
            </a:r>
          </a:p>
        </p:txBody>
      </p:sp>
      <p:sp>
        <p:nvSpPr>
          <p:cNvPr id="2137" name="Text Box 91"/>
          <p:cNvSpPr txBox="1">
            <a:spLocks noChangeArrowheads="1"/>
          </p:cNvSpPr>
          <p:nvPr/>
        </p:nvSpPr>
        <p:spPr bwMode="auto">
          <a:xfrm>
            <a:off x="6477000" y="5394325"/>
            <a:ext cx="9144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4 x 2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5 x 3</a:t>
            </a:r>
          </a:p>
        </p:txBody>
      </p:sp>
      <p:sp>
        <p:nvSpPr>
          <p:cNvPr id="2138" name="Line 92"/>
          <p:cNvSpPr>
            <a:spLocks noChangeShapeType="1"/>
          </p:cNvSpPr>
          <p:nvPr/>
        </p:nvSpPr>
        <p:spPr bwMode="auto">
          <a:xfrm>
            <a:off x="6553200" y="5791200"/>
            <a:ext cx="533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9" name="Text Box 93"/>
          <p:cNvSpPr txBox="1">
            <a:spLocks noChangeArrowheads="1"/>
          </p:cNvSpPr>
          <p:nvPr/>
        </p:nvSpPr>
        <p:spPr bwMode="auto">
          <a:xfrm>
            <a:off x="7086600" y="5638800"/>
            <a:ext cx="838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Arial" charset="0"/>
              </a:rPr>
              <a:t>=</a:t>
            </a:r>
          </a:p>
        </p:txBody>
      </p:sp>
      <p:sp>
        <p:nvSpPr>
          <p:cNvPr id="2140" name="Text Box 94"/>
          <p:cNvSpPr txBox="1">
            <a:spLocks noChangeArrowheads="1"/>
          </p:cNvSpPr>
          <p:nvPr/>
        </p:nvSpPr>
        <p:spPr bwMode="auto">
          <a:xfrm>
            <a:off x="7315200" y="5378450"/>
            <a:ext cx="6858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 8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15</a:t>
            </a:r>
          </a:p>
        </p:txBody>
      </p:sp>
      <p:sp>
        <p:nvSpPr>
          <p:cNvPr id="2141" name="Line 95"/>
          <p:cNvSpPr>
            <a:spLocks noChangeShapeType="1"/>
          </p:cNvSpPr>
          <p:nvPr/>
        </p:nvSpPr>
        <p:spPr bwMode="auto">
          <a:xfrm>
            <a:off x="7391400" y="579120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2" name="Text Box 96"/>
          <p:cNvSpPr txBox="1">
            <a:spLocks noChangeArrowheads="1"/>
          </p:cNvSpPr>
          <p:nvPr/>
        </p:nvSpPr>
        <p:spPr bwMode="auto">
          <a:xfrm>
            <a:off x="1752600" y="6156325"/>
            <a:ext cx="7391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006600"/>
                </a:solidFill>
                <a:latin typeface="Arial" charset="0"/>
              </a:rPr>
              <a:t>Quy tắc:</a:t>
            </a:r>
            <a:r>
              <a:rPr lang="en-US" b="1" i="1">
                <a:solidFill>
                  <a:srgbClr val="FF3399"/>
                </a:solidFill>
                <a:latin typeface="Arial" charset="0"/>
              </a:rPr>
              <a:t> Muốn nhân hai phân số, ta lấy tử số nhân với tử số, mẫu số nhân với mẫu số.</a:t>
            </a:r>
          </a:p>
        </p:txBody>
      </p:sp>
      <p:sp>
        <p:nvSpPr>
          <p:cNvPr id="2143" name="Text Box 97"/>
          <p:cNvSpPr txBox="1">
            <a:spLocks noChangeArrowheads="1"/>
          </p:cNvSpPr>
          <p:nvPr/>
        </p:nvSpPr>
        <p:spPr bwMode="auto">
          <a:xfrm>
            <a:off x="381000" y="35814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Quy tắc:</a:t>
            </a:r>
          </a:p>
        </p:txBody>
      </p:sp>
      <p:sp>
        <p:nvSpPr>
          <p:cNvPr id="2144" name="Text Box 98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0" y="1919288"/>
            <a:ext cx="1905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>
                <a:solidFill>
                  <a:srgbClr val="990000"/>
                </a:solidFill>
                <a:latin typeface="Arial" charset="0"/>
              </a:rPr>
              <a:t>Kiểm tra bài cũ</a:t>
            </a:r>
          </a:p>
        </p:txBody>
      </p:sp>
      <p:sp>
        <p:nvSpPr>
          <p:cNvPr id="2145" name="Text Box 99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76200" y="2362200"/>
            <a:ext cx="1905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>
                <a:solidFill>
                  <a:srgbClr val="CC3300"/>
                </a:solidFill>
                <a:latin typeface="Arial" charset="0"/>
              </a:rPr>
              <a:t>Bài mới:</a:t>
            </a:r>
          </a:p>
        </p:txBody>
      </p:sp>
      <p:sp>
        <p:nvSpPr>
          <p:cNvPr id="2146" name="Text Box 100"/>
          <p:cNvSpPr txBox="1">
            <a:spLocks noChangeArrowheads="1"/>
          </p:cNvSpPr>
          <p:nvPr/>
        </p:nvSpPr>
        <p:spPr bwMode="auto">
          <a:xfrm>
            <a:off x="381000" y="31242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Ví dụ 2:</a:t>
            </a:r>
          </a:p>
        </p:txBody>
      </p:sp>
      <p:sp>
        <p:nvSpPr>
          <p:cNvPr id="2147" name="Text Box 101"/>
          <p:cNvSpPr txBox="1">
            <a:spLocks noChangeArrowheads="1"/>
          </p:cNvSpPr>
          <p:nvPr/>
        </p:nvSpPr>
        <p:spPr bwMode="auto">
          <a:xfrm>
            <a:off x="381000" y="27432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Ví dụ 1:</a:t>
            </a:r>
          </a:p>
        </p:txBody>
      </p:sp>
      <p:sp>
        <p:nvSpPr>
          <p:cNvPr id="2148" name="Text Box 102"/>
          <p:cNvSpPr txBox="1">
            <a:spLocks noChangeArrowheads="1"/>
          </p:cNvSpPr>
          <p:nvPr/>
        </p:nvSpPr>
        <p:spPr bwMode="auto">
          <a:xfrm>
            <a:off x="0" y="3946525"/>
            <a:ext cx="160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Thực hành:</a:t>
            </a:r>
          </a:p>
        </p:txBody>
      </p:sp>
      <p:sp>
        <p:nvSpPr>
          <p:cNvPr id="2149" name="Text Box 103"/>
          <p:cNvSpPr txBox="1">
            <a:spLocks noChangeArrowheads="1"/>
          </p:cNvSpPr>
          <p:nvPr/>
        </p:nvSpPr>
        <p:spPr bwMode="auto">
          <a:xfrm>
            <a:off x="381000" y="4403725"/>
            <a:ext cx="990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B</a:t>
            </a:r>
            <a:r>
              <a:rPr lang="en-US" sz="1600" b="1">
                <a:solidFill>
                  <a:srgbClr val="CC0000"/>
                </a:solidFill>
                <a:latin typeface="Arial" charset="0"/>
              </a:rPr>
              <a:t>ài 1:</a:t>
            </a:r>
          </a:p>
        </p:txBody>
      </p:sp>
      <p:sp>
        <p:nvSpPr>
          <p:cNvPr id="2150" name="Text Box 104"/>
          <p:cNvSpPr txBox="1">
            <a:spLocks noChangeArrowheads="1"/>
          </p:cNvSpPr>
          <p:nvPr/>
        </p:nvSpPr>
        <p:spPr bwMode="auto">
          <a:xfrm>
            <a:off x="381000" y="5013325"/>
            <a:ext cx="990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B</a:t>
            </a:r>
            <a:r>
              <a:rPr lang="en-US" sz="1600" b="1">
                <a:solidFill>
                  <a:srgbClr val="CC0000"/>
                </a:solidFill>
                <a:latin typeface="Arial" charset="0"/>
              </a:rPr>
              <a:t>ài 3:</a:t>
            </a:r>
          </a:p>
        </p:txBody>
      </p:sp>
      <p:sp>
        <p:nvSpPr>
          <p:cNvPr id="2151" name="Text Box 105"/>
          <p:cNvSpPr txBox="1">
            <a:spLocks noChangeArrowheads="1"/>
          </p:cNvSpPr>
          <p:nvPr/>
        </p:nvSpPr>
        <p:spPr bwMode="auto">
          <a:xfrm>
            <a:off x="381000" y="4708525"/>
            <a:ext cx="990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Arial" charset="0"/>
              </a:rPr>
              <a:t>B</a:t>
            </a:r>
            <a:r>
              <a:rPr lang="en-US" sz="1600" b="1">
                <a:solidFill>
                  <a:srgbClr val="CC0000"/>
                </a:solidFill>
                <a:latin typeface="Arial" charset="0"/>
              </a:rPr>
              <a:t>ài 2:</a:t>
            </a:r>
          </a:p>
        </p:txBody>
      </p:sp>
      <p:sp>
        <p:nvSpPr>
          <p:cNvPr id="2152" name="Text Box 106"/>
          <p:cNvSpPr txBox="1">
            <a:spLocks noChangeArrowheads="1"/>
          </p:cNvSpPr>
          <p:nvPr/>
        </p:nvSpPr>
        <p:spPr bwMode="auto">
          <a:xfrm>
            <a:off x="-76200" y="5318125"/>
            <a:ext cx="1828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CC0000"/>
                </a:solidFill>
                <a:latin typeface="Arial" charset="0"/>
              </a:rPr>
              <a:t>Củng cố dặn dò:</a:t>
            </a:r>
          </a:p>
        </p:txBody>
      </p:sp>
      <p:sp>
        <p:nvSpPr>
          <p:cNvPr id="2153" name="WordArt 107"/>
          <p:cNvSpPr>
            <a:spLocks noChangeArrowheads="1" noChangeShapeType="1" noTextEdit="1"/>
          </p:cNvSpPr>
          <p:nvPr/>
        </p:nvSpPr>
        <p:spPr bwMode="auto">
          <a:xfrm>
            <a:off x="5486400" y="0"/>
            <a:ext cx="352425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14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Thứ sáu ngày 13 tháng 3 năm 2009</a:t>
            </a:r>
            <a:endParaRPr lang="en-US" sz="1400" kern="10">
              <a:ln w="19050">
                <a:solidFill>
                  <a:srgbClr val="00FF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GCHU">
  <a:themeElements>
    <a:clrScheme name="TRANGCHU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TRANGCH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RANGCHU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NGCHU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NGCHU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NGCHU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NGCHU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NGCHU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NGCHU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NGCHU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NGCHU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TRANGCHU</Template>
  <TotalTime>908</TotalTime>
  <Words>980</Words>
  <Application>Microsoft Office PowerPoint</Application>
  <PresentationFormat>On-screen Show (4:3)</PresentationFormat>
  <Paragraphs>276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Times New Roman</vt:lpstr>
      <vt:lpstr>Arial</vt:lpstr>
      <vt:lpstr>Wingdings</vt:lpstr>
      <vt:lpstr>Calibri</vt:lpstr>
      <vt:lpstr>TRANGCHU</vt:lpstr>
      <vt:lpstr>Microsoft Equation 3.0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 mmmm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Dolv</dc:creator>
  <cp:lastModifiedBy>CSTeam</cp:lastModifiedBy>
  <cp:revision>85</cp:revision>
  <dcterms:created xsi:type="dcterms:W3CDTF">2007-11-25T13:04:03Z</dcterms:created>
  <dcterms:modified xsi:type="dcterms:W3CDTF">2016-06-30T02:14:20Z</dcterms:modified>
</cp:coreProperties>
</file>